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sldx" ContentType="application/vnd.openxmlformats-officedocument.presentationml.slide"/>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handoutMasterIdLst>
    <p:handoutMasterId r:id="rId18"/>
  </p:handoutMasterIdLst>
  <p:sldIdLst>
    <p:sldId id="442" r:id="rId2"/>
    <p:sldId id="409" r:id="rId3"/>
    <p:sldId id="329" r:id="rId4"/>
    <p:sldId id="336" r:id="rId5"/>
    <p:sldId id="361" r:id="rId6"/>
    <p:sldId id="394" r:id="rId7"/>
    <p:sldId id="338" r:id="rId8"/>
    <p:sldId id="339" r:id="rId9"/>
    <p:sldId id="367" r:id="rId10"/>
    <p:sldId id="396" r:id="rId11"/>
    <p:sldId id="347" r:id="rId12"/>
    <p:sldId id="364" r:id="rId13"/>
    <p:sldId id="391" r:id="rId14"/>
    <p:sldId id="439" r:id="rId15"/>
    <p:sldId id="44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24" autoAdjust="0"/>
  </p:normalViewPr>
  <p:slideViewPr>
    <p:cSldViewPr>
      <p:cViewPr varScale="1">
        <p:scale>
          <a:sx n="78" d="100"/>
          <a:sy n="78" d="100"/>
        </p:scale>
        <p:origin x="1170" y="102"/>
      </p:cViewPr>
      <p:guideLst>
        <p:guide orient="horz" pos="2160"/>
        <p:guide pos="2880"/>
      </p:guideLst>
    </p:cSldViewPr>
  </p:slideViewPr>
  <p:outlineViewPr>
    <p:cViewPr>
      <p:scale>
        <a:sx n="33" d="100"/>
        <a:sy n="33" d="100"/>
      </p:scale>
      <p:origin x="0" y="348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076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C0AD7A-8135-4B85-9A85-AD4145C29202}" type="datetimeFigureOut">
              <a:rPr lang="en-US" smtClean="0"/>
              <a:t>10/13/2025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74ED5E-30C8-448B-8898-FB100A681221}" type="slidenum">
              <a:rPr lang="en-US" smtClean="0"/>
              <a:t>‹#›</a:t>
            </a:fld>
            <a:endParaRPr lang="en-US"/>
          </a:p>
        </p:txBody>
      </p:sp>
    </p:spTree>
    <p:extLst>
      <p:ext uri="{BB962C8B-B14F-4D97-AF65-F5344CB8AC3E}">
        <p14:creationId xmlns:p14="http://schemas.microsoft.com/office/powerpoint/2010/main" val="3321253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C155F32-F233-49E2-B265-98E7188DDA7F}"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155F32-F233-49E2-B265-98E7188DDA7F}"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55F32-F233-49E2-B265-98E7188DDA7F}"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155F32-F233-49E2-B265-98E7188DDA7F}" type="datetimeFigureOut">
              <a:rPr lang="en-US" smtClean="0"/>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155F32-F233-49E2-B265-98E7188DDA7F}" type="datetimeFigureOut">
              <a:rPr lang="en-US" smtClean="0"/>
              <a:t>10/13/2025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155F32-F233-49E2-B265-98E7188DDA7F}" type="datetimeFigureOut">
              <a:rPr lang="en-US" smtClean="0"/>
              <a:t>10/13/2025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155F32-F233-49E2-B265-98E7188DDA7F}" type="datetimeFigureOut">
              <a:rPr lang="en-US" smtClean="0"/>
              <a:t>10/13/2025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155F32-F233-49E2-B265-98E7188DDA7F}" type="datetimeFigureOut">
              <a:rPr lang="en-US" smtClean="0"/>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155F32-F233-49E2-B265-98E7188DDA7F}" type="datetimeFigureOut">
              <a:rPr lang="en-US" smtClean="0"/>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155F32-F233-49E2-B265-98E7188DDA7F}"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155F32-F233-49E2-B265-98E7188DDA7F}" type="datetimeFigureOut">
              <a:rPr lang="en-US" smtClean="0"/>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24BF34-E026-43D0-9385-F6F431AF28C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155F32-F233-49E2-B265-98E7188DDA7F}" type="datetimeFigureOut">
              <a:rPr lang="en-US" smtClean="0"/>
              <a:t>10/13/2025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4BF34-E026-43D0-9385-F6F431AF28C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PowerPoint_Slide.sldx"/><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5C1375-21D0-ED9F-B8E0-76055225E802}"/>
              </a:ext>
            </a:extLst>
          </p:cNvPr>
          <p:cNvSpPr>
            <a:spLocks noGrp="1"/>
          </p:cNvSpPr>
          <p:nvPr>
            <p:ph idx="1"/>
          </p:nvPr>
        </p:nvSpPr>
        <p:spPr>
          <a:xfrm>
            <a:off x="457200" y="457200"/>
            <a:ext cx="8229600" cy="5668963"/>
          </a:xfrm>
        </p:spPr>
        <p:txBody>
          <a:bodyPr>
            <a:normAutofit/>
          </a:bodyPr>
          <a:lstStyle/>
          <a:p>
            <a:r>
              <a:rPr lang="en-US" sz="2400" dirty="0"/>
              <a:t>PRODUKSI MENGUTAMAKAN STABILITAS PERSEDIAAN</a:t>
            </a:r>
          </a:p>
          <a:p>
            <a:pPr marL="457200" indent="-457200">
              <a:buFont typeface="+mj-lt"/>
              <a:buAutoNum type="arabicPeriod"/>
            </a:pPr>
            <a:r>
              <a:rPr lang="en-US" sz="2400" dirty="0" err="1"/>
              <a:t>Rencana</a:t>
            </a:r>
            <a:r>
              <a:rPr lang="en-US" sz="2400" dirty="0"/>
              <a:t> </a:t>
            </a:r>
            <a:r>
              <a:rPr lang="en-US" sz="2400" dirty="0" err="1"/>
              <a:t>persediaan</a:t>
            </a:r>
            <a:r>
              <a:rPr lang="en-US" sz="2400" dirty="0"/>
              <a:t> </a:t>
            </a:r>
            <a:r>
              <a:rPr lang="en-US" sz="2400" dirty="0" err="1"/>
              <a:t>konstan</a:t>
            </a:r>
            <a:r>
              <a:rPr lang="en-US" sz="2400" dirty="0"/>
              <a:t> ( </a:t>
            </a:r>
            <a:r>
              <a:rPr lang="en-US" sz="2400" dirty="0" err="1"/>
              <a:t>persediaan</a:t>
            </a:r>
            <a:r>
              <a:rPr lang="en-US" sz="2400" dirty="0"/>
              <a:t> </a:t>
            </a:r>
            <a:r>
              <a:rPr lang="en-US" sz="2400" dirty="0" err="1"/>
              <a:t>awal</a:t>
            </a:r>
            <a:r>
              <a:rPr lang="en-US" sz="2400" dirty="0"/>
              <a:t> = </a:t>
            </a:r>
            <a:r>
              <a:rPr lang="en-US" sz="2400" dirty="0" err="1"/>
              <a:t>persediaan</a:t>
            </a:r>
            <a:r>
              <a:rPr lang="en-US" sz="2400" dirty="0"/>
              <a:t> </a:t>
            </a:r>
            <a:r>
              <a:rPr lang="en-US" sz="2400" dirty="0" err="1"/>
              <a:t>akhir</a:t>
            </a:r>
            <a:r>
              <a:rPr lang="en-US" sz="2400" dirty="0"/>
              <a:t> </a:t>
            </a:r>
            <a:r>
              <a:rPr lang="en-US" sz="2400" dirty="0" err="1"/>
              <a:t>maka</a:t>
            </a:r>
            <a:r>
              <a:rPr lang="en-US" sz="2400" dirty="0"/>
              <a:t> </a:t>
            </a:r>
            <a:r>
              <a:rPr lang="en-US" sz="2400" dirty="0" err="1"/>
              <a:t>produksi</a:t>
            </a:r>
            <a:r>
              <a:rPr lang="en-US" sz="2400" dirty="0"/>
              <a:t> </a:t>
            </a:r>
            <a:r>
              <a:rPr lang="en-US" sz="2400" dirty="0" err="1"/>
              <a:t>berfluktuasi</a:t>
            </a:r>
            <a:r>
              <a:rPr lang="en-US" sz="2400" dirty="0"/>
              <a:t> )</a:t>
            </a:r>
          </a:p>
          <a:p>
            <a:pPr marL="457200" indent="-457200">
              <a:buFont typeface="+mj-lt"/>
              <a:buAutoNum type="arabicPeriod"/>
            </a:pPr>
            <a:r>
              <a:rPr lang="en-US" sz="2400" dirty="0" err="1"/>
              <a:t>Rencana</a:t>
            </a:r>
            <a:r>
              <a:rPr lang="en-US" sz="2400" dirty="0"/>
              <a:t> </a:t>
            </a:r>
            <a:r>
              <a:rPr lang="en-US" sz="2400" dirty="0" err="1"/>
              <a:t>persediaan</a:t>
            </a:r>
            <a:r>
              <a:rPr lang="en-US" sz="2400" dirty="0"/>
              <a:t> </a:t>
            </a:r>
            <a:r>
              <a:rPr lang="en-US" sz="2400" dirty="0" err="1"/>
              <a:t>awal</a:t>
            </a:r>
            <a:r>
              <a:rPr lang="en-US" sz="2400" dirty="0"/>
              <a:t> </a:t>
            </a:r>
            <a:r>
              <a:rPr lang="en-US" sz="2400" dirty="0" err="1"/>
              <a:t>tidak</a:t>
            </a:r>
            <a:r>
              <a:rPr lang="en-US" sz="2400" dirty="0"/>
              <a:t> </a:t>
            </a:r>
            <a:r>
              <a:rPr lang="en-US" sz="2400" dirty="0" err="1"/>
              <a:t>sama</a:t>
            </a:r>
            <a:r>
              <a:rPr lang="en-US" sz="2400" dirty="0"/>
              <a:t> </a:t>
            </a:r>
            <a:r>
              <a:rPr lang="en-US" sz="2400" dirty="0" err="1"/>
              <a:t>dengan</a:t>
            </a:r>
            <a:r>
              <a:rPr lang="en-US" sz="2400" dirty="0"/>
              <a:t> </a:t>
            </a:r>
            <a:r>
              <a:rPr lang="en-US" sz="2400" dirty="0" err="1"/>
              <a:t>persediaan</a:t>
            </a:r>
            <a:r>
              <a:rPr lang="en-US" sz="2400" dirty="0"/>
              <a:t> </a:t>
            </a:r>
            <a:r>
              <a:rPr lang="en-US" sz="2400" dirty="0" err="1"/>
              <a:t>akhir</a:t>
            </a:r>
            <a:r>
              <a:rPr lang="en-US" sz="2400" dirty="0"/>
              <a:t> (</a:t>
            </a:r>
            <a:r>
              <a:rPr lang="en-ID" sz="2400" dirty="0"/>
              <a:t>Jika </a:t>
            </a:r>
            <a:r>
              <a:rPr lang="en-ID" sz="2400" dirty="0" err="1"/>
              <a:t>persediaan</a:t>
            </a:r>
            <a:r>
              <a:rPr lang="en-ID" sz="2400" dirty="0"/>
              <a:t> </a:t>
            </a:r>
            <a:r>
              <a:rPr lang="en-ID" sz="2400" dirty="0" err="1"/>
              <a:t>awal</a:t>
            </a:r>
            <a:r>
              <a:rPr lang="en-ID" sz="2400" dirty="0"/>
              <a:t> – </a:t>
            </a:r>
            <a:r>
              <a:rPr lang="en-ID" sz="2400" dirty="0" err="1"/>
              <a:t>persediaan</a:t>
            </a:r>
            <a:r>
              <a:rPr lang="en-ID" sz="2400" dirty="0"/>
              <a:t> </a:t>
            </a:r>
            <a:r>
              <a:rPr lang="en-ID" sz="2400" dirty="0" err="1"/>
              <a:t>akhir</a:t>
            </a:r>
            <a:r>
              <a:rPr lang="en-ID" sz="2400" dirty="0"/>
              <a:t> </a:t>
            </a:r>
            <a:r>
              <a:rPr lang="en-ID" sz="2400" dirty="0" err="1"/>
              <a:t>negatip</a:t>
            </a:r>
            <a:r>
              <a:rPr lang="en-ID" sz="2400" dirty="0"/>
              <a:t> </a:t>
            </a:r>
            <a:r>
              <a:rPr lang="en-ID" sz="2400" dirty="0" err="1"/>
              <a:t>maka</a:t>
            </a:r>
            <a:r>
              <a:rPr lang="en-ID" sz="2400" dirty="0"/>
              <a:t> </a:t>
            </a:r>
            <a:r>
              <a:rPr lang="en-ID" sz="2400" dirty="0" err="1"/>
              <a:t>selisihnya</a:t>
            </a:r>
            <a:r>
              <a:rPr lang="en-ID" sz="2400" dirty="0"/>
              <a:t> </a:t>
            </a:r>
            <a:r>
              <a:rPr lang="en-ID" sz="2400" dirty="0" err="1"/>
              <a:t>ditambahkan</a:t>
            </a:r>
            <a:r>
              <a:rPr lang="en-ID" sz="2400" dirty="0"/>
              <a:t> </a:t>
            </a:r>
            <a:r>
              <a:rPr lang="en-ID" sz="2400" dirty="0" err="1"/>
              <a:t>ke</a:t>
            </a:r>
            <a:r>
              <a:rPr lang="en-ID" sz="2400" dirty="0"/>
              <a:t> </a:t>
            </a:r>
            <a:r>
              <a:rPr lang="en-ID" sz="2400" dirty="0" err="1"/>
              <a:t>persediaan</a:t>
            </a:r>
            <a:r>
              <a:rPr lang="en-ID" sz="2400" dirty="0"/>
              <a:t> </a:t>
            </a:r>
            <a:r>
              <a:rPr lang="en-ID" sz="2400" dirty="0" err="1"/>
              <a:t>akhir</a:t>
            </a:r>
            <a:r>
              <a:rPr lang="en-ID" sz="2400" dirty="0"/>
              <a:t>, </a:t>
            </a:r>
            <a:r>
              <a:rPr lang="en-ID" sz="2400" dirty="0" err="1"/>
              <a:t>tapi</a:t>
            </a:r>
            <a:r>
              <a:rPr lang="en-ID" sz="2400" dirty="0"/>
              <a:t> </a:t>
            </a:r>
            <a:r>
              <a:rPr lang="en-ID" sz="2400" dirty="0" err="1"/>
              <a:t>jika</a:t>
            </a:r>
            <a:r>
              <a:rPr lang="en-ID" sz="2400" dirty="0"/>
              <a:t> </a:t>
            </a:r>
            <a:r>
              <a:rPr lang="en-ID" sz="2400" dirty="0" err="1"/>
              <a:t>persediaan</a:t>
            </a:r>
            <a:r>
              <a:rPr lang="en-ID" sz="2400" dirty="0"/>
              <a:t> </a:t>
            </a:r>
            <a:r>
              <a:rPr lang="en-ID" sz="2400" dirty="0" err="1"/>
              <a:t>awal</a:t>
            </a:r>
            <a:r>
              <a:rPr lang="en-ID" sz="2400" dirty="0"/>
              <a:t> – </a:t>
            </a:r>
            <a:r>
              <a:rPr lang="en-ID" sz="2400" dirty="0" err="1"/>
              <a:t>persediaan</a:t>
            </a:r>
            <a:r>
              <a:rPr lang="en-ID" sz="2400" dirty="0"/>
              <a:t> </a:t>
            </a:r>
            <a:r>
              <a:rPr lang="en-ID" sz="2400" dirty="0" err="1"/>
              <a:t>akhir</a:t>
            </a:r>
            <a:r>
              <a:rPr lang="en-ID" sz="2400" dirty="0"/>
              <a:t> </a:t>
            </a:r>
            <a:r>
              <a:rPr lang="en-ID" sz="2400" dirty="0" err="1"/>
              <a:t>positip</a:t>
            </a:r>
            <a:r>
              <a:rPr lang="en-ID" sz="2400" dirty="0"/>
              <a:t> </a:t>
            </a:r>
            <a:r>
              <a:rPr lang="en-ID" sz="2400" dirty="0" err="1"/>
              <a:t>maka</a:t>
            </a:r>
            <a:r>
              <a:rPr lang="en-ID" sz="2400" dirty="0"/>
              <a:t> </a:t>
            </a:r>
            <a:r>
              <a:rPr lang="en-ID" sz="2400" dirty="0" err="1"/>
              <a:t>kekurangannya</a:t>
            </a:r>
            <a:r>
              <a:rPr lang="en-ID" sz="2400" dirty="0"/>
              <a:t> </a:t>
            </a:r>
            <a:r>
              <a:rPr lang="en-ID" sz="2400" dirty="0" err="1"/>
              <a:t>ditambahkan</a:t>
            </a:r>
            <a:r>
              <a:rPr lang="en-ID" sz="2400" dirty="0"/>
              <a:t> </a:t>
            </a:r>
            <a:r>
              <a:rPr lang="en-ID" sz="2400" dirty="0" err="1"/>
              <a:t>ke</a:t>
            </a:r>
            <a:r>
              <a:rPr lang="en-ID" sz="2400" dirty="0"/>
              <a:t> </a:t>
            </a:r>
            <a:r>
              <a:rPr lang="en-ID" sz="2400" dirty="0" err="1"/>
              <a:t>persediaan</a:t>
            </a:r>
            <a:r>
              <a:rPr lang="en-ID" sz="2400" dirty="0"/>
              <a:t> </a:t>
            </a:r>
            <a:r>
              <a:rPr lang="en-ID" sz="2400" dirty="0" err="1"/>
              <a:t>akhir</a:t>
            </a:r>
            <a:r>
              <a:rPr lang="en-ID" sz="2400" dirty="0"/>
              <a:t> </a:t>
            </a:r>
          </a:p>
        </p:txBody>
      </p:sp>
    </p:spTree>
    <p:extLst>
      <p:ext uri="{BB962C8B-B14F-4D97-AF65-F5344CB8AC3E}">
        <p14:creationId xmlns:p14="http://schemas.microsoft.com/office/powerpoint/2010/main" val="312109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noChangeAspect="1"/>
          </p:cNvGraphicFramePr>
          <p:nvPr>
            <p:ph idx="1"/>
          </p:nvPr>
        </p:nvGraphicFramePr>
        <p:xfrm>
          <a:off x="401955" y="421005"/>
          <a:ext cx="8401050" cy="5989320"/>
        </p:xfrm>
        <a:graphic>
          <a:graphicData uri="http://schemas.openxmlformats.org/presentationml/2006/ole">
            <mc:AlternateContent xmlns:mc="http://schemas.openxmlformats.org/markup-compatibility/2006">
              <mc:Choice xmlns:v="urn:schemas-microsoft-com:vml" Requires="v">
                <p:oleObj r:id="rId2" imgW="4572000" imgH="3429000" progId="PowerPoint.Slide.12">
                  <p:embed/>
                </p:oleObj>
              </mc:Choice>
              <mc:Fallback>
                <p:oleObj r:id="rId2" imgW="4572000" imgH="3429000" progId="PowerPoint.Slide.12">
                  <p:embed/>
                  <p:pic>
                    <p:nvPicPr>
                      <p:cNvPr id="0" name="Picture 4"/>
                      <p:cNvPicPr/>
                      <p:nvPr/>
                    </p:nvPicPr>
                    <p:blipFill>
                      <a:blip r:embed="rId3"/>
                      <a:stretch>
                        <a:fillRect/>
                      </a:stretch>
                    </p:blipFill>
                    <p:spPr>
                      <a:xfrm>
                        <a:off x="401955" y="421005"/>
                        <a:ext cx="8401050" cy="5989320"/>
                      </a:xfrm>
                      <a:prstGeom prst="rect">
                        <a:avLst/>
                      </a:prstGeom>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70000" lnSpcReduction="20000"/>
          </a:bodyPr>
          <a:lstStyle/>
          <a:p>
            <a:pPr>
              <a:buNone/>
            </a:pPr>
            <a:r>
              <a:rPr lang="en-US" dirty="0" err="1"/>
              <a:t>Sedangkan</a:t>
            </a:r>
            <a:r>
              <a:rPr lang="en-US" dirty="0"/>
              <a:t> </a:t>
            </a:r>
            <a:r>
              <a:rPr lang="en-US" dirty="0" err="1"/>
              <a:t>diketahui</a:t>
            </a:r>
            <a:r>
              <a:rPr lang="en-US" dirty="0"/>
              <a:t> </a:t>
            </a:r>
            <a:r>
              <a:rPr lang="en-US" dirty="0" err="1"/>
              <a:t>kebijakan</a:t>
            </a:r>
            <a:r>
              <a:rPr lang="en-US" dirty="0"/>
              <a:t> </a:t>
            </a:r>
            <a:r>
              <a:rPr lang="en-US" dirty="0" err="1"/>
              <a:t>tingkat</a:t>
            </a:r>
            <a:r>
              <a:rPr lang="en-US" dirty="0"/>
              <a:t> </a:t>
            </a:r>
            <a:r>
              <a:rPr lang="en-US" dirty="0" err="1"/>
              <a:t>persediaan</a:t>
            </a:r>
            <a:r>
              <a:rPr lang="en-US" dirty="0"/>
              <a:t> </a:t>
            </a:r>
            <a:r>
              <a:rPr lang="en-US" dirty="0" err="1"/>
              <a:t>adalah</a:t>
            </a:r>
            <a:r>
              <a:rPr lang="en-US" dirty="0"/>
              <a:t> :</a:t>
            </a:r>
          </a:p>
          <a:p>
            <a:pPr lvl="0">
              <a:buNone/>
            </a:pPr>
            <a:r>
              <a:rPr lang="en-US" dirty="0"/>
              <a:t>	</a:t>
            </a:r>
            <a:r>
              <a:rPr lang="en-US" dirty="0" err="1"/>
              <a:t>Persediaan</a:t>
            </a:r>
            <a:r>
              <a:rPr lang="en-US" dirty="0"/>
              <a:t> </a:t>
            </a:r>
            <a:r>
              <a:rPr lang="en-US" dirty="0" err="1"/>
              <a:t>awal</a:t>
            </a:r>
            <a:r>
              <a:rPr lang="en-US" dirty="0"/>
              <a:t> </a:t>
            </a:r>
            <a:r>
              <a:rPr lang="en-US" dirty="0" err="1"/>
              <a:t>tahun</a:t>
            </a:r>
            <a:r>
              <a:rPr lang="en-US" dirty="0"/>
              <a:t> = 3.000 Unit</a:t>
            </a:r>
          </a:p>
          <a:p>
            <a:pPr lvl="0">
              <a:buNone/>
            </a:pPr>
            <a:r>
              <a:rPr lang="en-US" dirty="0"/>
              <a:t>	</a:t>
            </a:r>
            <a:r>
              <a:rPr lang="en-US" dirty="0" err="1"/>
              <a:t>Persediaan</a:t>
            </a:r>
            <a:r>
              <a:rPr lang="en-US" dirty="0"/>
              <a:t> </a:t>
            </a:r>
            <a:r>
              <a:rPr lang="en-US" dirty="0" err="1"/>
              <a:t>akhir</a:t>
            </a:r>
            <a:r>
              <a:rPr lang="en-US" dirty="0"/>
              <a:t> </a:t>
            </a:r>
            <a:r>
              <a:rPr lang="en-US" dirty="0" err="1"/>
              <a:t>tahun</a:t>
            </a:r>
            <a:r>
              <a:rPr lang="en-US" dirty="0"/>
              <a:t> = 1.500 Unit</a:t>
            </a:r>
          </a:p>
          <a:p>
            <a:pPr>
              <a:buNone/>
            </a:pPr>
            <a:endParaRPr lang="en-US" dirty="0" err="1"/>
          </a:p>
          <a:p>
            <a:pPr>
              <a:buNone/>
            </a:pPr>
            <a:r>
              <a:rPr lang="en-US" dirty="0" err="1"/>
              <a:t>Berikut</a:t>
            </a:r>
            <a:r>
              <a:rPr lang="en-US" dirty="0"/>
              <a:t> </a:t>
            </a:r>
            <a:r>
              <a:rPr lang="en-US" dirty="0" err="1"/>
              <a:t>langkah-langkah</a:t>
            </a:r>
            <a:r>
              <a:rPr lang="en-US" dirty="0"/>
              <a:t> </a:t>
            </a:r>
            <a:r>
              <a:rPr lang="en-US" dirty="0" err="1"/>
              <a:t>membuat</a:t>
            </a:r>
            <a:r>
              <a:rPr lang="en-US" dirty="0"/>
              <a:t> </a:t>
            </a:r>
            <a:r>
              <a:rPr lang="en-US" dirty="0" err="1"/>
              <a:t>Anggaran</a:t>
            </a:r>
            <a:r>
              <a:rPr lang="en-US" dirty="0"/>
              <a:t> </a:t>
            </a:r>
            <a:r>
              <a:rPr lang="en-US" dirty="0" err="1"/>
              <a:t>Produksi</a:t>
            </a:r>
            <a:r>
              <a:rPr lang="en-US" dirty="0"/>
              <a:t> yang </a:t>
            </a:r>
            <a:r>
              <a:rPr lang="en-US" dirty="0" err="1"/>
              <a:t>mengutamakan</a:t>
            </a:r>
            <a:r>
              <a:rPr lang="en-US" dirty="0"/>
              <a:t> </a:t>
            </a:r>
            <a:r>
              <a:rPr lang="en-US" dirty="0" err="1"/>
              <a:t>Stabilitas</a:t>
            </a:r>
            <a:r>
              <a:rPr lang="en-US" dirty="0"/>
              <a:t> </a:t>
            </a:r>
            <a:r>
              <a:rPr lang="en-US" dirty="0" err="1"/>
              <a:t>Produksi</a:t>
            </a:r>
            <a:endParaRPr lang="en-US" dirty="0"/>
          </a:p>
          <a:p>
            <a:pPr>
              <a:buNone/>
            </a:pPr>
            <a:endParaRPr lang="en-US" b="1" dirty="0"/>
          </a:p>
          <a:p>
            <a:pPr>
              <a:buNone/>
            </a:pPr>
            <a:r>
              <a:rPr lang="en-US" b="1" dirty="0" err="1"/>
              <a:t>Langkah</a:t>
            </a:r>
            <a:r>
              <a:rPr lang="en-US" b="1" dirty="0"/>
              <a:t> 1. :  </a:t>
            </a:r>
            <a:r>
              <a:rPr lang="en-US" b="1" dirty="0" err="1"/>
              <a:t>Menghitung</a:t>
            </a:r>
            <a:r>
              <a:rPr lang="en-US" b="1" dirty="0"/>
              <a:t> </a:t>
            </a:r>
            <a:r>
              <a:rPr lang="en-US" b="1" dirty="0" err="1"/>
              <a:t>Tk</a:t>
            </a:r>
            <a:r>
              <a:rPr lang="en-US" b="1" dirty="0"/>
              <a:t> </a:t>
            </a:r>
            <a:r>
              <a:rPr lang="en-US" b="1" dirty="0" err="1"/>
              <a:t>Produksi</a:t>
            </a:r>
            <a:r>
              <a:rPr lang="en-US" b="1" dirty="0"/>
              <a:t> </a:t>
            </a:r>
            <a:r>
              <a:rPr lang="en-US" b="1" dirty="0" err="1"/>
              <a:t>satu</a:t>
            </a:r>
            <a:r>
              <a:rPr lang="en-US" b="1" dirty="0"/>
              <a:t> </a:t>
            </a:r>
            <a:r>
              <a:rPr lang="en-US" b="1" dirty="0" err="1"/>
              <a:t>tahun</a:t>
            </a:r>
            <a:r>
              <a:rPr lang="en-US" b="1" dirty="0"/>
              <a:t> </a:t>
            </a:r>
            <a:r>
              <a:rPr lang="en-US" b="1" dirty="0" err="1"/>
              <a:t>untuk</a:t>
            </a:r>
            <a:r>
              <a:rPr lang="en-US" b="1" dirty="0"/>
              <a:t> </a:t>
            </a:r>
            <a:r>
              <a:rPr lang="en-US" b="1" dirty="0" err="1"/>
              <a:t>tahun</a:t>
            </a:r>
            <a:r>
              <a:rPr lang="en-US" b="1" dirty="0"/>
              <a:t> 2017</a:t>
            </a:r>
            <a:endParaRPr lang="en-US" dirty="0"/>
          </a:p>
          <a:p>
            <a:pPr>
              <a:buNone/>
            </a:pPr>
            <a:r>
              <a:rPr lang="en-US" dirty="0" err="1"/>
              <a:t>Penjualan</a:t>
            </a:r>
            <a:r>
              <a:rPr lang="en-US" dirty="0"/>
              <a:t> 1 </a:t>
            </a:r>
            <a:r>
              <a:rPr lang="en-US" dirty="0" err="1"/>
              <a:t>tahun</a:t>
            </a:r>
            <a:r>
              <a:rPr lang="en-US" dirty="0"/>
              <a:t>                                            = 19.500 unit</a:t>
            </a:r>
          </a:p>
          <a:p>
            <a:pPr>
              <a:buNone/>
            </a:pPr>
            <a:r>
              <a:rPr lang="en-US" dirty="0" err="1"/>
              <a:t>Persediaan</a:t>
            </a:r>
            <a:r>
              <a:rPr lang="en-US" dirty="0"/>
              <a:t> </a:t>
            </a:r>
            <a:r>
              <a:rPr lang="en-US" dirty="0" err="1"/>
              <a:t>akhir</a:t>
            </a:r>
            <a:r>
              <a:rPr lang="en-US" dirty="0"/>
              <a:t> </a:t>
            </a:r>
            <a:r>
              <a:rPr lang="en-US" dirty="0" err="1"/>
              <a:t>tahun</a:t>
            </a:r>
            <a:r>
              <a:rPr lang="en-US" dirty="0"/>
              <a:t>                                    = </a:t>
            </a:r>
            <a:r>
              <a:rPr lang="en-US" u="sng" dirty="0"/>
              <a:t>  1.500 unit    +</a:t>
            </a:r>
            <a:endParaRPr lang="en-US" dirty="0"/>
          </a:p>
          <a:p>
            <a:pPr>
              <a:buNone/>
            </a:pPr>
            <a:r>
              <a:rPr lang="en-US" dirty="0" err="1"/>
              <a:t>Kebutuhan</a:t>
            </a:r>
            <a:r>
              <a:rPr lang="en-US" dirty="0"/>
              <a:t> 1 </a:t>
            </a:r>
            <a:r>
              <a:rPr lang="en-US" dirty="0" err="1"/>
              <a:t>tahun</a:t>
            </a:r>
            <a:r>
              <a:rPr lang="en-US" dirty="0"/>
              <a:t>                                         = 21.000 unit</a:t>
            </a:r>
          </a:p>
          <a:p>
            <a:pPr>
              <a:buNone/>
            </a:pPr>
            <a:r>
              <a:rPr lang="en-US" dirty="0" err="1"/>
              <a:t>Persediaan</a:t>
            </a:r>
            <a:r>
              <a:rPr lang="en-US" dirty="0"/>
              <a:t> </a:t>
            </a:r>
            <a:r>
              <a:rPr lang="en-US" dirty="0" err="1"/>
              <a:t>awal</a:t>
            </a:r>
            <a:r>
              <a:rPr lang="en-US" dirty="0"/>
              <a:t> </a:t>
            </a:r>
            <a:r>
              <a:rPr lang="en-US" dirty="0" err="1"/>
              <a:t>tahun</a:t>
            </a:r>
            <a:r>
              <a:rPr lang="en-US" dirty="0"/>
              <a:t>                                   =</a:t>
            </a:r>
            <a:r>
              <a:rPr lang="en-US" u="sng" dirty="0"/>
              <a:t>   3.000 unit    –</a:t>
            </a:r>
            <a:endParaRPr lang="en-US" dirty="0"/>
          </a:p>
          <a:p>
            <a:pPr>
              <a:buNone/>
            </a:pPr>
            <a:r>
              <a:rPr lang="en-US" b="1" dirty="0" err="1"/>
              <a:t>Jumlah</a:t>
            </a:r>
            <a:r>
              <a:rPr lang="en-US" b="1" dirty="0"/>
              <a:t> yang </a:t>
            </a:r>
            <a:r>
              <a:rPr lang="en-US" b="1" dirty="0" err="1"/>
              <a:t>harus</a:t>
            </a:r>
            <a:r>
              <a:rPr lang="en-US" b="1" dirty="0"/>
              <a:t> </a:t>
            </a:r>
            <a:r>
              <a:rPr lang="en-US" b="1" dirty="0" err="1"/>
              <a:t>diproduksi</a:t>
            </a:r>
            <a:r>
              <a:rPr lang="en-US" b="1" dirty="0"/>
              <a:t>                    = 18.000 unit</a:t>
            </a:r>
            <a:endParaRPr lang="en-US" dirty="0"/>
          </a:p>
          <a:p>
            <a:pPr>
              <a:buNone/>
            </a:pPr>
            <a:endParaRPr lang="en-US" b="1" dirty="0"/>
          </a:p>
          <a:p>
            <a:pPr>
              <a:buNone/>
            </a:pPr>
            <a:r>
              <a:rPr lang="en-US" b="1" dirty="0" err="1"/>
              <a:t>Langkah</a:t>
            </a:r>
            <a:r>
              <a:rPr lang="en-US" b="1" dirty="0"/>
              <a:t> 2 : </a:t>
            </a:r>
            <a:r>
              <a:rPr lang="en-US" b="1" dirty="0" err="1"/>
              <a:t>Melakukan</a:t>
            </a:r>
            <a:r>
              <a:rPr lang="en-US" b="1" dirty="0"/>
              <a:t> </a:t>
            </a:r>
            <a:r>
              <a:rPr lang="en-US" b="1" dirty="0" err="1"/>
              <a:t>Alokasi</a:t>
            </a:r>
            <a:r>
              <a:rPr lang="en-US" b="1" dirty="0"/>
              <a:t> prod </a:t>
            </a:r>
            <a:r>
              <a:rPr lang="en-US" b="1" dirty="0" err="1"/>
              <a:t>ke</a:t>
            </a:r>
            <a:r>
              <a:rPr lang="en-US" b="1" dirty="0"/>
              <a:t> </a:t>
            </a:r>
            <a:r>
              <a:rPr lang="en-US" b="1" dirty="0" err="1"/>
              <a:t>satuan</a:t>
            </a:r>
            <a:r>
              <a:rPr lang="en-US" b="1" dirty="0"/>
              <a:t> </a:t>
            </a:r>
            <a:r>
              <a:rPr lang="en-US" b="1" dirty="0" err="1"/>
              <a:t>waktu</a:t>
            </a:r>
            <a:r>
              <a:rPr lang="en-US" b="1" dirty="0"/>
              <a:t> </a:t>
            </a:r>
            <a:r>
              <a:rPr lang="en-US" b="1" dirty="0" err="1"/>
              <a:t>yg</a:t>
            </a:r>
            <a:r>
              <a:rPr lang="en-US" b="1" dirty="0"/>
              <a:t> </a:t>
            </a:r>
            <a:r>
              <a:rPr lang="en-US" b="1" dirty="0" err="1"/>
              <a:t>diinginkan</a:t>
            </a:r>
            <a:r>
              <a:rPr lang="en-US" b="1" dirty="0"/>
              <a:t> </a:t>
            </a:r>
            <a:endParaRPr lang="en-US" dirty="0"/>
          </a:p>
          <a:p>
            <a:pPr>
              <a:buNone/>
            </a:pPr>
            <a:r>
              <a:rPr lang="en-US" dirty="0"/>
              <a:t>(</a:t>
            </a:r>
            <a:r>
              <a:rPr lang="en-US" dirty="0" err="1"/>
              <a:t>Dalam</a:t>
            </a:r>
            <a:r>
              <a:rPr lang="en-US" dirty="0"/>
              <a:t> </a:t>
            </a:r>
            <a:r>
              <a:rPr lang="en-US" dirty="0" err="1"/>
              <a:t>kasus</a:t>
            </a:r>
            <a:r>
              <a:rPr lang="en-US" dirty="0"/>
              <a:t> </a:t>
            </a:r>
            <a:r>
              <a:rPr lang="en-US" dirty="0" err="1"/>
              <a:t>ini</a:t>
            </a:r>
            <a:r>
              <a:rPr lang="en-US" dirty="0"/>
              <a:t> </a:t>
            </a:r>
            <a:r>
              <a:rPr lang="en-US" dirty="0" err="1"/>
              <a:t>satuan</a:t>
            </a:r>
            <a:r>
              <a:rPr lang="en-US" dirty="0"/>
              <a:t> </a:t>
            </a:r>
            <a:r>
              <a:rPr lang="en-US" dirty="0" err="1"/>
              <a:t>waktunya</a:t>
            </a:r>
            <a:r>
              <a:rPr lang="en-US" dirty="0"/>
              <a:t> </a:t>
            </a:r>
            <a:r>
              <a:rPr lang="en-US" dirty="0" err="1"/>
              <a:t>adalah</a:t>
            </a:r>
            <a:r>
              <a:rPr lang="en-US" dirty="0"/>
              <a:t> </a:t>
            </a:r>
            <a:r>
              <a:rPr lang="en-US" dirty="0" err="1"/>
              <a:t>bulanan</a:t>
            </a:r>
            <a:r>
              <a:rPr lang="en-US" dirty="0"/>
              <a:t>)</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7500" lnSpcReduction="20000"/>
          </a:bodyPr>
          <a:lstStyle/>
          <a:p>
            <a:pPr>
              <a:buNone/>
            </a:pPr>
            <a:r>
              <a:rPr lang="en-US" dirty="0" err="1"/>
              <a:t>Pengalokasian</a:t>
            </a:r>
            <a:r>
              <a:rPr lang="en-US" dirty="0"/>
              <a:t> </a:t>
            </a:r>
            <a:r>
              <a:rPr lang="en-US" dirty="0" err="1"/>
              <a:t>tingkat</a:t>
            </a:r>
            <a:r>
              <a:rPr lang="en-US" dirty="0"/>
              <a:t> </a:t>
            </a:r>
            <a:r>
              <a:rPr lang="en-US" dirty="0" err="1"/>
              <a:t>produksi</a:t>
            </a:r>
            <a:r>
              <a:rPr lang="en-US" dirty="0"/>
              <a:t> </a:t>
            </a:r>
            <a:r>
              <a:rPr lang="en-US" dirty="0" err="1"/>
              <a:t>setiap</a:t>
            </a:r>
            <a:r>
              <a:rPr lang="en-US" dirty="0"/>
              <a:t> </a:t>
            </a:r>
            <a:r>
              <a:rPr lang="en-US" dirty="0" err="1"/>
              <a:t>bulan</a:t>
            </a:r>
            <a:r>
              <a:rPr lang="en-US" dirty="0"/>
              <a:t> </a:t>
            </a:r>
            <a:r>
              <a:rPr lang="en-US" dirty="0" err="1"/>
              <a:t>dapat</a:t>
            </a:r>
            <a:r>
              <a:rPr lang="en-US" dirty="0"/>
              <a:t> </a:t>
            </a:r>
            <a:r>
              <a:rPr lang="en-US" dirty="0" err="1"/>
              <a:t>dilakukan</a:t>
            </a:r>
            <a:r>
              <a:rPr lang="en-US" dirty="0"/>
              <a:t> </a:t>
            </a:r>
            <a:r>
              <a:rPr lang="en-US" dirty="0" err="1"/>
              <a:t>dengan</a:t>
            </a:r>
            <a:r>
              <a:rPr lang="en-US" dirty="0"/>
              <a:t> </a:t>
            </a:r>
            <a:r>
              <a:rPr lang="en-US" dirty="0" err="1"/>
              <a:t>cara</a:t>
            </a:r>
            <a:r>
              <a:rPr lang="en-US" dirty="0"/>
              <a:t> </a:t>
            </a:r>
            <a:r>
              <a:rPr lang="en-US" dirty="0" err="1"/>
              <a:t>berikut</a:t>
            </a:r>
            <a:r>
              <a:rPr lang="en-US" dirty="0"/>
              <a:t>:</a:t>
            </a:r>
          </a:p>
          <a:p>
            <a:pPr>
              <a:buNone/>
            </a:pPr>
            <a:endParaRPr lang="en-US" dirty="0"/>
          </a:p>
          <a:p>
            <a:pPr>
              <a:buNone/>
            </a:pPr>
            <a:r>
              <a:rPr lang="en-US" dirty="0"/>
              <a:t>1.  </a:t>
            </a:r>
            <a:r>
              <a:rPr lang="en-US" dirty="0" err="1"/>
              <a:t>Membagi</a:t>
            </a:r>
            <a:r>
              <a:rPr lang="en-US" dirty="0"/>
              <a:t> </a:t>
            </a:r>
            <a:r>
              <a:rPr lang="en-US" dirty="0" err="1"/>
              <a:t>tingkat</a:t>
            </a:r>
            <a:r>
              <a:rPr lang="en-US" dirty="0"/>
              <a:t> </a:t>
            </a:r>
            <a:r>
              <a:rPr lang="en-US" dirty="0" err="1"/>
              <a:t>produksi</a:t>
            </a:r>
            <a:r>
              <a:rPr lang="en-US" dirty="0"/>
              <a:t> per </a:t>
            </a:r>
            <a:r>
              <a:rPr lang="en-US" dirty="0" err="1"/>
              <a:t>tahun</a:t>
            </a:r>
            <a:r>
              <a:rPr lang="en-US" dirty="0"/>
              <a:t> </a:t>
            </a:r>
            <a:r>
              <a:rPr lang="en-US" dirty="0" err="1"/>
              <a:t>dengan</a:t>
            </a:r>
            <a:r>
              <a:rPr lang="en-US" dirty="0"/>
              <a:t> </a:t>
            </a:r>
            <a:r>
              <a:rPr lang="en-US" dirty="0" err="1"/>
              <a:t>jumlah</a:t>
            </a:r>
            <a:r>
              <a:rPr lang="en-US" dirty="0"/>
              <a:t> </a:t>
            </a:r>
            <a:r>
              <a:rPr lang="en-US" dirty="0" err="1"/>
              <a:t>periode</a:t>
            </a:r>
            <a:r>
              <a:rPr lang="en-US" dirty="0"/>
              <a:t> (</a:t>
            </a:r>
            <a:r>
              <a:rPr lang="en-US" dirty="0" err="1"/>
              <a:t>bulanan</a:t>
            </a:r>
            <a:r>
              <a:rPr lang="en-US" dirty="0"/>
              <a:t> =12, </a:t>
            </a:r>
            <a:r>
              <a:rPr lang="en-US" dirty="0" err="1"/>
              <a:t>mingguan</a:t>
            </a:r>
            <a:r>
              <a:rPr lang="en-US" dirty="0"/>
              <a:t> 54, </a:t>
            </a:r>
            <a:r>
              <a:rPr lang="en-US" dirty="0" err="1"/>
              <a:t>triwulan</a:t>
            </a:r>
            <a:r>
              <a:rPr lang="en-US" dirty="0"/>
              <a:t>=4, </a:t>
            </a:r>
            <a:r>
              <a:rPr lang="en-US" dirty="0" err="1"/>
              <a:t>catur</a:t>
            </a:r>
            <a:r>
              <a:rPr lang="en-US" dirty="0"/>
              <a:t> </a:t>
            </a:r>
            <a:r>
              <a:rPr lang="en-US" dirty="0" err="1"/>
              <a:t>wulan</a:t>
            </a:r>
            <a:r>
              <a:rPr lang="en-US" dirty="0"/>
              <a:t> =3)</a:t>
            </a:r>
          </a:p>
          <a:p>
            <a:pPr>
              <a:buNone/>
            </a:pPr>
            <a:r>
              <a:rPr lang="en-US" dirty="0"/>
              <a:t>	</a:t>
            </a:r>
            <a:r>
              <a:rPr lang="en-US" dirty="0" err="1"/>
              <a:t>Produksi</a:t>
            </a:r>
            <a:r>
              <a:rPr lang="en-US" dirty="0"/>
              <a:t> </a:t>
            </a:r>
            <a:r>
              <a:rPr lang="en-US" dirty="0" err="1"/>
              <a:t>selama</a:t>
            </a:r>
            <a:r>
              <a:rPr lang="en-US" dirty="0"/>
              <a:t> 1 </a:t>
            </a:r>
            <a:r>
              <a:rPr lang="en-US" dirty="0" err="1"/>
              <a:t>tahun</a:t>
            </a:r>
            <a:r>
              <a:rPr lang="en-US" dirty="0"/>
              <a:t> = 18.000 unit</a:t>
            </a:r>
          </a:p>
          <a:p>
            <a:pPr>
              <a:buNone/>
            </a:pPr>
            <a:r>
              <a:rPr lang="en-US" dirty="0"/>
              <a:t>	</a:t>
            </a:r>
            <a:r>
              <a:rPr lang="en-US" dirty="0" err="1"/>
              <a:t>Produksi</a:t>
            </a:r>
            <a:r>
              <a:rPr lang="en-US" dirty="0"/>
              <a:t> rata-rata </a:t>
            </a:r>
            <a:r>
              <a:rPr lang="en-US" dirty="0" err="1"/>
              <a:t>selama</a:t>
            </a:r>
            <a:r>
              <a:rPr lang="en-US" dirty="0"/>
              <a:t> 1 </a:t>
            </a:r>
            <a:r>
              <a:rPr lang="en-US" dirty="0" err="1"/>
              <a:t>bulan</a:t>
            </a:r>
            <a:r>
              <a:rPr lang="en-US" dirty="0"/>
              <a:t> = 18.000/12 = 1.500 unit</a:t>
            </a:r>
          </a:p>
          <a:p>
            <a:pPr>
              <a:buNone/>
            </a:pPr>
            <a:r>
              <a:rPr lang="en-US" dirty="0"/>
              <a:t>	</a:t>
            </a:r>
            <a:r>
              <a:rPr lang="en-US" dirty="0" err="1"/>
              <a:t>Kelemahan</a:t>
            </a:r>
            <a:r>
              <a:rPr lang="en-US" dirty="0"/>
              <a:t> </a:t>
            </a:r>
            <a:r>
              <a:rPr lang="en-US" dirty="0" err="1"/>
              <a:t>cara</a:t>
            </a:r>
            <a:r>
              <a:rPr lang="en-US" dirty="0"/>
              <a:t> </a:t>
            </a:r>
            <a:r>
              <a:rPr lang="en-US" dirty="0" err="1"/>
              <a:t>ini</a:t>
            </a:r>
            <a:r>
              <a:rPr lang="en-US" dirty="0"/>
              <a:t> </a:t>
            </a:r>
            <a:r>
              <a:rPr lang="en-US" dirty="0" err="1"/>
              <a:t>adalah</a:t>
            </a:r>
            <a:r>
              <a:rPr lang="en-US" dirty="0"/>
              <a:t> </a:t>
            </a:r>
            <a:r>
              <a:rPr lang="en-US" dirty="0" err="1"/>
              <a:t>sering</a:t>
            </a:r>
            <a:r>
              <a:rPr lang="en-US" dirty="0"/>
              <a:t> </a:t>
            </a:r>
            <a:r>
              <a:rPr lang="en-US" dirty="0" err="1"/>
              <a:t>diperoleh</a:t>
            </a:r>
            <a:r>
              <a:rPr lang="en-US" dirty="0"/>
              <a:t> </a:t>
            </a:r>
            <a:r>
              <a:rPr lang="en-US" dirty="0" err="1"/>
              <a:t>angka</a:t>
            </a:r>
            <a:r>
              <a:rPr lang="en-US" dirty="0"/>
              <a:t> </a:t>
            </a:r>
            <a:r>
              <a:rPr lang="en-US" dirty="0" err="1"/>
              <a:t>produksi</a:t>
            </a:r>
            <a:r>
              <a:rPr lang="en-US" dirty="0"/>
              <a:t> rata-rata yang </a:t>
            </a:r>
            <a:r>
              <a:rPr lang="en-US" dirty="0" err="1"/>
              <a:t>tidak</a:t>
            </a:r>
            <a:r>
              <a:rPr lang="en-US" dirty="0"/>
              <a:t> </a:t>
            </a:r>
            <a:r>
              <a:rPr lang="en-US" dirty="0" err="1"/>
              <a:t>bulat</a:t>
            </a:r>
            <a:r>
              <a:rPr lang="en-US" dirty="0"/>
              <a:t> </a:t>
            </a:r>
            <a:r>
              <a:rPr lang="en-US" dirty="0" err="1"/>
              <a:t>sehingga</a:t>
            </a:r>
            <a:r>
              <a:rPr lang="en-US" dirty="0"/>
              <a:t> </a:t>
            </a:r>
            <a:r>
              <a:rPr lang="en-US" dirty="0" err="1"/>
              <a:t>sulit</a:t>
            </a:r>
            <a:r>
              <a:rPr lang="en-US" dirty="0"/>
              <a:t>  </a:t>
            </a:r>
            <a:r>
              <a:rPr lang="en-US" dirty="0" err="1"/>
              <a:t>diiplementasikan</a:t>
            </a:r>
            <a:r>
              <a:rPr lang="en-US" dirty="0"/>
              <a:t>. </a:t>
            </a:r>
          </a:p>
          <a:p>
            <a:pPr>
              <a:buNone/>
            </a:pPr>
            <a:endParaRPr lang="en-US" dirty="0"/>
          </a:p>
          <a:p>
            <a:pPr>
              <a:buNone/>
            </a:pPr>
            <a:r>
              <a:rPr lang="en-US" dirty="0"/>
              <a:t>2.  </a:t>
            </a:r>
            <a:r>
              <a:rPr lang="en-US" dirty="0" err="1"/>
              <a:t>Membagi</a:t>
            </a:r>
            <a:r>
              <a:rPr lang="en-US" dirty="0"/>
              <a:t> </a:t>
            </a:r>
            <a:r>
              <a:rPr lang="en-US" dirty="0" err="1"/>
              <a:t>tingkat</a:t>
            </a:r>
            <a:r>
              <a:rPr lang="en-US" dirty="0"/>
              <a:t> </a:t>
            </a:r>
            <a:r>
              <a:rPr lang="en-US" dirty="0" err="1"/>
              <a:t>produksi</a:t>
            </a:r>
            <a:r>
              <a:rPr lang="en-US" dirty="0"/>
              <a:t> per </a:t>
            </a:r>
            <a:r>
              <a:rPr lang="en-US" dirty="0" err="1"/>
              <a:t>tahun</a:t>
            </a:r>
            <a:r>
              <a:rPr lang="en-US" dirty="0"/>
              <a:t> </a:t>
            </a:r>
            <a:r>
              <a:rPr lang="en-US" dirty="0" err="1"/>
              <a:t>sedemikian</a:t>
            </a:r>
            <a:r>
              <a:rPr lang="en-US" dirty="0"/>
              <a:t> </a:t>
            </a:r>
            <a:r>
              <a:rPr lang="en-US" dirty="0" err="1"/>
              <a:t>rupa</a:t>
            </a:r>
            <a:r>
              <a:rPr lang="en-US" dirty="0"/>
              <a:t> </a:t>
            </a:r>
            <a:r>
              <a:rPr lang="en-US" dirty="0" err="1"/>
              <a:t>sehingga</a:t>
            </a:r>
            <a:r>
              <a:rPr lang="en-US" dirty="0"/>
              <a:t> </a:t>
            </a:r>
            <a:r>
              <a:rPr lang="en-US" dirty="0" err="1"/>
              <a:t>dihasilkan</a:t>
            </a:r>
            <a:r>
              <a:rPr lang="en-US" dirty="0"/>
              <a:t> </a:t>
            </a:r>
            <a:r>
              <a:rPr lang="en-US" dirty="0" err="1"/>
              <a:t>bilangan-bilangan</a:t>
            </a:r>
            <a:r>
              <a:rPr lang="en-US" dirty="0"/>
              <a:t> </a:t>
            </a:r>
            <a:r>
              <a:rPr lang="en-US" dirty="0" err="1"/>
              <a:t>bulat</a:t>
            </a:r>
            <a:r>
              <a:rPr lang="en-US" dirty="0"/>
              <a:t> </a:t>
            </a:r>
            <a:r>
              <a:rPr lang="en-US" dirty="0" err="1"/>
              <a:t>dan</a:t>
            </a:r>
            <a:r>
              <a:rPr lang="en-US" dirty="0"/>
              <a:t> </a:t>
            </a:r>
            <a:r>
              <a:rPr lang="en-US" dirty="0" err="1"/>
              <a:t>mudah</a:t>
            </a:r>
            <a:r>
              <a:rPr lang="en-US" dirty="0"/>
              <a:t> </a:t>
            </a:r>
            <a:r>
              <a:rPr lang="en-US" dirty="0" err="1"/>
              <a:t>untuk</a:t>
            </a:r>
            <a:r>
              <a:rPr lang="en-US" dirty="0"/>
              <a:t> </a:t>
            </a:r>
            <a:r>
              <a:rPr lang="en-US" dirty="0" err="1"/>
              <a:t>dilaksanakan</a:t>
            </a:r>
            <a:r>
              <a:rPr lang="en-US" dirty="0"/>
              <a:t> </a:t>
            </a:r>
            <a:r>
              <a:rPr lang="en-US" dirty="0" err="1"/>
              <a:t>secara</a:t>
            </a:r>
            <a:r>
              <a:rPr lang="en-US" dirty="0"/>
              <a:t> </a:t>
            </a:r>
            <a:r>
              <a:rPr lang="en-US" dirty="0" err="1"/>
              <a:t>tepat</a:t>
            </a:r>
            <a:r>
              <a:rPr lang="en-US" dirty="0"/>
              <a:t>. </a:t>
            </a:r>
            <a:r>
              <a:rPr lang="en-US" dirty="0" err="1"/>
              <a:t>Sisa</a:t>
            </a:r>
            <a:r>
              <a:rPr lang="en-US" dirty="0"/>
              <a:t>  </a:t>
            </a:r>
            <a:r>
              <a:rPr lang="en-US" dirty="0" err="1"/>
              <a:t>hasil</a:t>
            </a:r>
            <a:r>
              <a:rPr lang="en-US" dirty="0"/>
              <a:t> </a:t>
            </a:r>
            <a:r>
              <a:rPr lang="en-US" dirty="0" err="1"/>
              <a:t>pembagian</a:t>
            </a:r>
            <a:r>
              <a:rPr lang="en-US" dirty="0"/>
              <a:t> </a:t>
            </a:r>
            <a:r>
              <a:rPr lang="en-US" dirty="0" err="1"/>
              <a:t>dialokasikan</a:t>
            </a:r>
            <a:r>
              <a:rPr lang="en-US" dirty="0"/>
              <a:t> </a:t>
            </a:r>
            <a:r>
              <a:rPr lang="en-US" dirty="0" err="1"/>
              <a:t>ke</a:t>
            </a:r>
            <a:r>
              <a:rPr lang="en-US" dirty="0"/>
              <a:t> </a:t>
            </a:r>
            <a:r>
              <a:rPr lang="en-US" dirty="0" err="1"/>
              <a:t>bulan-bulan</a:t>
            </a:r>
            <a:r>
              <a:rPr lang="en-US" dirty="0"/>
              <a:t> dg </a:t>
            </a:r>
            <a:r>
              <a:rPr lang="en-US" dirty="0" err="1"/>
              <a:t>tk</a:t>
            </a:r>
            <a:r>
              <a:rPr lang="en-US" dirty="0"/>
              <a:t> </a:t>
            </a:r>
            <a:r>
              <a:rPr lang="en-US" dirty="0" err="1"/>
              <a:t>penjualan</a:t>
            </a:r>
            <a:r>
              <a:rPr lang="en-US" dirty="0"/>
              <a:t> </a:t>
            </a:r>
            <a:r>
              <a:rPr lang="en-US" dirty="0" err="1"/>
              <a:t>tinggi</a:t>
            </a:r>
            <a:r>
              <a:rPr lang="en-US" dirty="0"/>
              <a:t>.</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a:buNone/>
            </a:pPr>
            <a:r>
              <a:rPr lang="en-US" sz="2400" b="1" dirty="0" err="1">
                <a:latin typeface="Times New Roman" panose="02020603050405020304" pitchFamily="18" charset="0"/>
                <a:cs typeface="Times New Roman" panose="02020603050405020304" pitchFamily="18" charset="0"/>
              </a:rPr>
              <a:t>Langkah</a:t>
            </a:r>
            <a:r>
              <a:rPr lang="en-US" sz="2400" b="1" dirty="0">
                <a:latin typeface="Times New Roman" panose="02020603050405020304" pitchFamily="18" charset="0"/>
                <a:cs typeface="Times New Roman" panose="02020603050405020304" pitchFamily="18" charset="0"/>
              </a:rPr>
              <a:t> 3. : </a:t>
            </a:r>
            <a:r>
              <a:rPr lang="en-US" sz="2400" b="1" dirty="0" err="1">
                <a:latin typeface="Times New Roman" panose="02020603050405020304" pitchFamily="18" charset="0"/>
                <a:cs typeface="Times New Roman" panose="02020603050405020304" pitchFamily="18" charset="0"/>
              </a:rPr>
              <a:t>Menyajikan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Anggaran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Produksi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dalam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Tabel</a:t>
            </a:r>
            <a:endParaRPr lang="en-US" sz="2400" b="1" dirty="0">
              <a:latin typeface="Times New Roman" panose="02020603050405020304" pitchFamily="18" charset="0"/>
              <a:cs typeface="Times New Roman" panose="02020603050405020304" pitchFamily="18" charset="0"/>
            </a:endParaRPr>
          </a:p>
          <a:p>
            <a:pPr>
              <a:buNone/>
            </a:pPr>
            <a:endParaRPr lang="en-US" dirty="0"/>
          </a:p>
        </p:txBody>
      </p:sp>
      <p:graphicFrame>
        <p:nvGraphicFramePr>
          <p:cNvPr id="4" name="Table 3"/>
          <p:cNvGraphicFramePr>
            <a:graphicFrameLocks noGrp="1"/>
          </p:cNvGraphicFramePr>
          <p:nvPr/>
        </p:nvGraphicFramePr>
        <p:xfrm>
          <a:off x="533400" y="1066800"/>
          <a:ext cx="8077200" cy="5186680"/>
        </p:xfrm>
        <a:graphic>
          <a:graphicData uri="http://schemas.openxmlformats.org/drawingml/2006/table">
            <a:tbl>
              <a:tblPr firstRow="1" bandRow="1">
                <a:tableStyleId>{5940675A-B579-460E-94D1-54222C63F5DA}</a:tableStyleId>
              </a:tblPr>
              <a:tblGrid>
                <a:gridCol w="1346200">
                  <a:extLst>
                    <a:ext uri="{9D8B030D-6E8A-4147-A177-3AD203B41FA5}">
                      <a16:colId xmlns:a16="http://schemas.microsoft.com/office/drawing/2014/main" val="20000"/>
                    </a:ext>
                  </a:extLst>
                </a:gridCol>
                <a:gridCol w="1346200">
                  <a:extLst>
                    <a:ext uri="{9D8B030D-6E8A-4147-A177-3AD203B41FA5}">
                      <a16:colId xmlns:a16="http://schemas.microsoft.com/office/drawing/2014/main" val="20001"/>
                    </a:ext>
                  </a:extLst>
                </a:gridCol>
                <a:gridCol w="1346200">
                  <a:extLst>
                    <a:ext uri="{9D8B030D-6E8A-4147-A177-3AD203B41FA5}">
                      <a16:colId xmlns:a16="http://schemas.microsoft.com/office/drawing/2014/main" val="20002"/>
                    </a:ext>
                  </a:extLst>
                </a:gridCol>
                <a:gridCol w="1346200">
                  <a:extLst>
                    <a:ext uri="{9D8B030D-6E8A-4147-A177-3AD203B41FA5}">
                      <a16:colId xmlns:a16="http://schemas.microsoft.com/office/drawing/2014/main" val="20003"/>
                    </a:ext>
                  </a:extLst>
                </a:gridCol>
                <a:gridCol w="1346200">
                  <a:extLst>
                    <a:ext uri="{9D8B030D-6E8A-4147-A177-3AD203B41FA5}">
                      <a16:colId xmlns:a16="http://schemas.microsoft.com/office/drawing/2014/main" val="20004"/>
                    </a:ext>
                  </a:extLst>
                </a:gridCol>
                <a:gridCol w="1346200">
                  <a:extLst>
                    <a:ext uri="{9D8B030D-6E8A-4147-A177-3AD203B41FA5}">
                      <a16:colId xmlns:a16="http://schemas.microsoft.com/office/drawing/2014/main" val="20005"/>
                    </a:ext>
                  </a:extLst>
                </a:gridCol>
              </a:tblGrid>
              <a:tr h="370840">
                <a:tc>
                  <a:txBody>
                    <a:bodyPr/>
                    <a:lstStyle/>
                    <a:p>
                      <a:pPr algn="ctr"/>
                      <a:r>
                        <a:rPr lang="en-US" dirty="0" err="1"/>
                        <a:t>bulan</a:t>
                      </a:r>
                      <a:endParaRPr lang="en-US" dirty="0"/>
                    </a:p>
                  </a:txBody>
                  <a:tcPr/>
                </a:tc>
                <a:tc>
                  <a:txBody>
                    <a:bodyPr/>
                    <a:lstStyle/>
                    <a:p>
                      <a:pPr algn="ctr"/>
                      <a:r>
                        <a:rPr lang="en-US" dirty="0" err="1"/>
                        <a:t>penjualan</a:t>
                      </a:r>
                      <a:endParaRPr lang="en-US" dirty="0"/>
                    </a:p>
                  </a:txBody>
                  <a:tcPr/>
                </a:tc>
                <a:tc>
                  <a:txBody>
                    <a:bodyPr/>
                    <a:lstStyle/>
                    <a:p>
                      <a:pPr algn="ctr"/>
                      <a:r>
                        <a:rPr lang="en-US" dirty="0" err="1"/>
                        <a:t>Persed</a:t>
                      </a:r>
                      <a:r>
                        <a:rPr lang="en-US" dirty="0"/>
                        <a:t> </a:t>
                      </a:r>
                      <a:r>
                        <a:rPr lang="en-US" dirty="0" err="1"/>
                        <a:t>ak</a:t>
                      </a:r>
                      <a:endParaRPr lang="en-US" dirty="0"/>
                    </a:p>
                  </a:txBody>
                  <a:tcPr/>
                </a:tc>
                <a:tc>
                  <a:txBody>
                    <a:bodyPr/>
                    <a:lstStyle/>
                    <a:p>
                      <a:pPr algn="ctr"/>
                      <a:r>
                        <a:rPr lang="en-US" dirty="0" err="1"/>
                        <a:t>Jumlah</a:t>
                      </a:r>
                      <a:endParaRPr lang="en-US" dirty="0"/>
                    </a:p>
                  </a:txBody>
                  <a:tcPr/>
                </a:tc>
                <a:tc>
                  <a:txBody>
                    <a:bodyPr/>
                    <a:lstStyle/>
                    <a:p>
                      <a:pPr algn="ctr"/>
                      <a:r>
                        <a:rPr lang="en-US" dirty="0" err="1"/>
                        <a:t>Persed</a:t>
                      </a:r>
                      <a:r>
                        <a:rPr lang="en-US" dirty="0"/>
                        <a:t> aw</a:t>
                      </a:r>
                    </a:p>
                  </a:txBody>
                  <a:tcPr/>
                </a:tc>
                <a:tc>
                  <a:txBody>
                    <a:bodyPr/>
                    <a:lstStyle/>
                    <a:p>
                      <a:pPr algn="ctr"/>
                      <a:r>
                        <a:rPr lang="en-US" dirty="0" err="1"/>
                        <a:t>produksi</a:t>
                      </a:r>
                      <a:endParaRPr lang="en-US" dirty="0"/>
                    </a:p>
                  </a:txBody>
                  <a:tcPr/>
                </a:tc>
                <a:extLst>
                  <a:ext uri="{0D108BD9-81ED-4DB2-BD59-A6C34878D82A}">
                    <a16:rowId xmlns:a16="http://schemas.microsoft.com/office/drawing/2014/main" val="10000"/>
                  </a:ext>
                </a:extLst>
              </a:tr>
              <a:tr h="370840">
                <a:tc>
                  <a:txBody>
                    <a:bodyPr/>
                    <a:lstStyle/>
                    <a:p>
                      <a:pPr algn="ctr"/>
                      <a:r>
                        <a:rPr lang="en-US" dirty="0"/>
                        <a:t>Jan</a:t>
                      </a:r>
                    </a:p>
                  </a:txBody>
                  <a:tcPr/>
                </a:tc>
                <a:tc>
                  <a:txBody>
                    <a:bodyPr/>
                    <a:lstStyle/>
                    <a:p>
                      <a:pPr algn="ctr"/>
                      <a:r>
                        <a:rPr lang="en-US" dirty="0"/>
                        <a:t>1.500</a:t>
                      </a:r>
                    </a:p>
                  </a:txBody>
                  <a:tcPr/>
                </a:tc>
                <a:tc>
                  <a:txBody>
                    <a:bodyPr/>
                    <a:lstStyle/>
                    <a:p>
                      <a:pPr algn="ctr"/>
                      <a:r>
                        <a:rPr lang="en-US" dirty="0"/>
                        <a:t>3.000</a:t>
                      </a:r>
                    </a:p>
                  </a:txBody>
                  <a:tcPr/>
                </a:tc>
                <a:tc>
                  <a:txBody>
                    <a:bodyPr/>
                    <a:lstStyle/>
                    <a:p>
                      <a:pPr algn="ctr"/>
                      <a:r>
                        <a:rPr lang="en-US" sz="1800" dirty="0"/>
                        <a:t>4.500</a:t>
                      </a:r>
                      <a:endParaRPr lang="en-US" dirty="0"/>
                    </a:p>
                  </a:txBody>
                  <a:tcPr/>
                </a:tc>
                <a:tc>
                  <a:txBody>
                    <a:bodyPr/>
                    <a:lstStyle/>
                    <a:p>
                      <a:pPr algn="ctr"/>
                      <a:r>
                        <a:rPr lang="en-US" dirty="0"/>
                        <a:t>3.000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01"/>
                  </a:ext>
                </a:extLst>
              </a:tr>
              <a:tr h="370840">
                <a:tc>
                  <a:txBody>
                    <a:bodyPr/>
                    <a:lstStyle/>
                    <a:p>
                      <a:pPr algn="ctr"/>
                      <a:r>
                        <a:rPr lang="en-US" dirty="0"/>
                        <a:t>Feb</a:t>
                      </a:r>
                    </a:p>
                  </a:txBody>
                  <a:tcPr/>
                </a:tc>
                <a:tc>
                  <a:txBody>
                    <a:bodyPr/>
                    <a:lstStyle/>
                    <a:p>
                      <a:pPr algn="ctr"/>
                      <a:r>
                        <a:rPr lang="en-US" dirty="0"/>
                        <a:t>1.400</a:t>
                      </a:r>
                    </a:p>
                  </a:txBody>
                  <a:tcPr/>
                </a:tc>
                <a:tc>
                  <a:txBody>
                    <a:bodyPr/>
                    <a:lstStyle/>
                    <a:p>
                      <a:pPr algn="ctr"/>
                      <a:r>
                        <a:rPr lang="en-US" dirty="0"/>
                        <a:t>3.100</a:t>
                      </a:r>
                    </a:p>
                  </a:txBody>
                  <a:tcPr/>
                </a:tc>
                <a:tc>
                  <a:txBody>
                    <a:bodyPr/>
                    <a:lstStyle/>
                    <a:p>
                      <a:pPr algn="ctr"/>
                      <a:r>
                        <a:rPr lang="en-US" sz="1800" dirty="0"/>
                        <a:t>4.500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3.000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02"/>
                  </a:ext>
                </a:extLst>
              </a:tr>
              <a:tr h="335280">
                <a:tc>
                  <a:txBody>
                    <a:bodyPr/>
                    <a:lstStyle/>
                    <a:p>
                      <a:pPr algn="ctr"/>
                      <a:r>
                        <a:rPr lang="en-US" dirty="0"/>
                        <a:t>Mar</a:t>
                      </a:r>
                    </a:p>
                  </a:txBody>
                  <a:tcPr/>
                </a:tc>
                <a:tc>
                  <a:txBody>
                    <a:bodyPr/>
                    <a:lstStyle/>
                    <a:p>
                      <a:pPr algn="ctr"/>
                      <a:r>
                        <a:rPr lang="en-US" dirty="0"/>
                        <a:t>1.600</a:t>
                      </a:r>
                    </a:p>
                  </a:txBody>
                  <a:tcPr/>
                </a:tc>
                <a:tc>
                  <a:txBody>
                    <a:bodyPr/>
                    <a:lstStyle/>
                    <a:p>
                      <a:pPr algn="ctr"/>
                      <a:r>
                        <a:rPr lang="en-US" dirty="0"/>
                        <a:t>3.000</a:t>
                      </a:r>
                    </a:p>
                  </a:txBody>
                  <a:tcPr/>
                </a:tc>
                <a:tc>
                  <a:txBody>
                    <a:bodyPr/>
                    <a:lstStyle/>
                    <a:p>
                      <a:pPr algn="ctr"/>
                      <a:r>
                        <a:rPr lang="en-US" sz="1800" dirty="0"/>
                        <a:t>4.600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3.100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03"/>
                  </a:ext>
                </a:extLst>
              </a:tr>
              <a:tr h="370840">
                <a:tc>
                  <a:txBody>
                    <a:bodyPr/>
                    <a:lstStyle/>
                    <a:p>
                      <a:pPr algn="ctr"/>
                      <a:r>
                        <a:rPr lang="en-US" dirty="0"/>
                        <a:t>Apr</a:t>
                      </a:r>
                    </a:p>
                  </a:txBody>
                  <a:tcPr/>
                </a:tc>
                <a:tc>
                  <a:txBody>
                    <a:bodyPr/>
                    <a:lstStyle/>
                    <a:p>
                      <a:pPr algn="ctr"/>
                      <a:r>
                        <a:rPr lang="en-US" dirty="0"/>
                        <a:t>1.700</a:t>
                      </a:r>
                    </a:p>
                  </a:txBody>
                  <a:tcPr/>
                </a:tc>
                <a:tc>
                  <a:txBody>
                    <a:bodyPr/>
                    <a:lstStyle/>
                    <a:p>
                      <a:pPr algn="ctr"/>
                      <a:r>
                        <a:rPr lang="en-US" dirty="0"/>
                        <a:t>2.800</a:t>
                      </a:r>
                    </a:p>
                  </a:txBody>
                  <a:tcPr/>
                </a:tc>
                <a:tc>
                  <a:txBody>
                    <a:bodyPr/>
                    <a:lstStyle/>
                    <a:p>
                      <a:pPr algn="ctr"/>
                      <a:r>
                        <a:rPr lang="en-US" sz="1800" dirty="0"/>
                        <a:t>4.500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3.000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04"/>
                  </a:ext>
                </a:extLst>
              </a:tr>
              <a:tr h="370840">
                <a:tc>
                  <a:txBody>
                    <a:bodyPr/>
                    <a:lstStyle/>
                    <a:p>
                      <a:pPr algn="ctr"/>
                      <a:r>
                        <a:rPr lang="en-US" dirty="0"/>
                        <a:t>Mei</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1.600</a:t>
                      </a:r>
                    </a:p>
                  </a:txBody>
                  <a:tcPr/>
                </a:tc>
                <a:tc>
                  <a:txBody>
                    <a:bodyPr/>
                    <a:lstStyle/>
                    <a:p>
                      <a:pPr algn="ctr"/>
                      <a:r>
                        <a:rPr lang="en-US" sz="1800" dirty="0"/>
                        <a:t>2.700</a:t>
                      </a:r>
                      <a:endParaRPr lang="en-US" dirty="0"/>
                    </a:p>
                  </a:txBody>
                  <a:tcPr/>
                </a:tc>
                <a:tc>
                  <a:txBody>
                    <a:bodyPr/>
                    <a:lstStyle/>
                    <a:p>
                      <a:pPr algn="ctr"/>
                      <a:r>
                        <a:rPr lang="en-US" sz="1800" dirty="0"/>
                        <a:t>4.300</a:t>
                      </a:r>
                      <a:endParaRPr lang="en-US" dirty="0"/>
                    </a:p>
                  </a:txBody>
                  <a:tcPr/>
                </a:tc>
                <a:tc>
                  <a:txBody>
                    <a:bodyPr/>
                    <a:lstStyle/>
                    <a:p>
                      <a:pPr algn="ctr"/>
                      <a:r>
                        <a:rPr lang="en-US" sz="1800" dirty="0"/>
                        <a:t>    2.800	</a:t>
                      </a: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5"/>
                  </a:ext>
                </a:extLst>
              </a:tr>
              <a:tr h="370840">
                <a:tc>
                  <a:txBody>
                    <a:bodyPr/>
                    <a:lstStyle/>
                    <a:p>
                      <a:pPr algn="ctr"/>
                      <a:r>
                        <a:rPr lang="en-US" dirty="0" err="1"/>
                        <a:t>jun</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1.500</a:t>
                      </a:r>
                    </a:p>
                  </a:txBody>
                  <a:tcPr/>
                </a:tc>
                <a:tc>
                  <a:txBody>
                    <a:bodyPr/>
                    <a:lstStyle/>
                    <a:p>
                      <a:pPr algn="ctr"/>
                      <a:r>
                        <a:rPr lang="en-US" sz="1800" dirty="0"/>
                        <a:t>2.700</a:t>
                      </a:r>
                      <a:endParaRPr lang="en-US" dirty="0"/>
                    </a:p>
                  </a:txBody>
                  <a:tcPr/>
                </a:tc>
                <a:tc>
                  <a:txBody>
                    <a:bodyPr/>
                    <a:lstStyle/>
                    <a:p>
                      <a:pPr algn="ctr"/>
                      <a:r>
                        <a:rPr lang="en-US" sz="1800" dirty="0"/>
                        <a:t>4.200</a:t>
                      </a:r>
                      <a:endParaRPr lang="en-US" dirty="0"/>
                    </a:p>
                  </a:txBody>
                  <a:tcPr/>
                </a:tc>
                <a:tc>
                  <a:txBody>
                    <a:bodyPr/>
                    <a:lstStyle/>
                    <a:p>
                      <a:pPr algn="ctr"/>
                      <a:r>
                        <a:rPr lang="en-US" sz="1800" dirty="0"/>
                        <a:t>    2.700	</a:t>
                      </a: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6"/>
                  </a:ext>
                </a:extLst>
              </a:tr>
              <a:tr h="370840">
                <a:tc>
                  <a:txBody>
                    <a:bodyPr/>
                    <a:lstStyle/>
                    <a:p>
                      <a:pPr algn="ctr"/>
                      <a:r>
                        <a:rPr lang="en-US" dirty="0"/>
                        <a:t>Jul</a:t>
                      </a:r>
                    </a:p>
                  </a:txBody>
                  <a:tcPr/>
                </a:tc>
                <a:tc>
                  <a:txBody>
                    <a:bodyPr/>
                    <a:lstStyle/>
                    <a:p>
                      <a:pPr algn="ctr"/>
                      <a:r>
                        <a:rPr lang="en-US" dirty="0"/>
                        <a:t>1.800</a:t>
                      </a:r>
                    </a:p>
                  </a:txBody>
                  <a:tcPr/>
                </a:tc>
                <a:tc>
                  <a:txBody>
                    <a:bodyPr/>
                    <a:lstStyle/>
                    <a:p>
                      <a:pPr algn="ctr"/>
                      <a:r>
                        <a:rPr lang="en-US" sz="1800" dirty="0"/>
                        <a:t>2.400</a:t>
                      </a:r>
                      <a:endParaRPr lang="en-US" dirty="0"/>
                    </a:p>
                  </a:txBody>
                  <a:tcPr/>
                </a:tc>
                <a:tc>
                  <a:txBody>
                    <a:bodyPr/>
                    <a:lstStyle/>
                    <a:p>
                      <a:pPr algn="ctr"/>
                      <a:r>
                        <a:rPr lang="en-US" sz="1800" dirty="0"/>
                        <a:t>4.200</a:t>
                      </a:r>
                      <a:endParaRPr lang="en-US" dirty="0"/>
                    </a:p>
                  </a:txBody>
                  <a:tcPr/>
                </a:tc>
                <a:tc>
                  <a:txBody>
                    <a:bodyPr/>
                    <a:lstStyle/>
                    <a:p>
                      <a:pPr algn="ctr"/>
                      <a:r>
                        <a:rPr lang="en-US" sz="1800" dirty="0"/>
                        <a:t>    2.700	</a:t>
                      </a: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7"/>
                  </a:ext>
                </a:extLst>
              </a:tr>
              <a:tr h="370840">
                <a:tc>
                  <a:txBody>
                    <a:bodyPr/>
                    <a:lstStyle/>
                    <a:p>
                      <a:pPr algn="ctr"/>
                      <a:r>
                        <a:rPr lang="en-US" dirty="0" err="1"/>
                        <a:t>Agust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1.700</a:t>
                      </a:r>
                    </a:p>
                  </a:txBody>
                  <a:tcPr/>
                </a:tc>
                <a:tc>
                  <a:txBody>
                    <a:bodyPr/>
                    <a:lstStyle/>
                    <a:p>
                      <a:pPr algn="ctr"/>
                      <a:r>
                        <a:rPr lang="en-US" sz="1800" dirty="0"/>
                        <a:t>2.200</a:t>
                      </a:r>
                      <a:endParaRPr lang="en-US" dirty="0"/>
                    </a:p>
                  </a:txBody>
                  <a:tcPr/>
                </a:tc>
                <a:tc>
                  <a:txBody>
                    <a:bodyPr/>
                    <a:lstStyle/>
                    <a:p>
                      <a:pPr algn="ctr"/>
                      <a:r>
                        <a:rPr lang="en-US" dirty="0"/>
                        <a:t>3.900</a:t>
                      </a:r>
                    </a:p>
                  </a:txBody>
                  <a:tcPr/>
                </a:tc>
                <a:tc>
                  <a:txBody>
                    <a:bodyPr/>
                    <a:lstStyle/>
                    <a:p>
                      <a:pPr algn="ctr"/>
                      <a:r>
                        <a:rPr lang="en-US" dirty="0"/>
                        <a:t>2.400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08"/>
                  </a:ext>
                </a:extLst>
              </a:tr>
              <a:tr h="370840">
                <a:tc>
                  <a:txBody>
                    <a:bodyPr/>
                    <a:lstStyle/>
                    <a:p>
                      <a:pPr algn="ctr"/>
                      <a:r>
                        <a:rPr lang="en-US" dirty="0"/>
                        <a:t>Sep</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1.800</a:t>
                      </a:r>
                    </a:p>
                  </a:txBody>
                  <a:tcPr/>
                </a:tc>
                <a:tc>
                  <a:txBody>
                    <a:bodyPr/>
                    <a:lstStyle/>
                    <a:p>
                      <a:pPr algn="ctr"/>
                      <a:r>
                        <a:rPr lang="en-US" dirty="0"/>
                        <a:t>1.900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3.700</a:t>
                      </a:r>
                    </a:p>
                  </a:txBody>
                  <a:tcPr/>
                </a:tc>
                <a:tc>
                  <a:txBody>
                    <a:bodyPr/>
                    <a:lstStyle/>
                    <a:p>
                      <a:pPr algn="ctr"/>
                      <a:r>
                        <a:rPr lang="en-US" sz="1800" dirty="0"/>
                        <a:t>    2.200	</a:t>
                      </a: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9"/>
                  </a:ext>
                </a:extLst>
              </a:tr>
              <a:tr h="370840">
                <a:tc>
                  <a:txBody>
                    <a:bodyPr/>
                    <a:lstStyle/>
                    <a:p>
                      <a:pPr algn="ctr"/>
                      <a:r>
                        <a:rPr lang="en-US" dirty="0" err="1"/>
                        <a:t>okt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1.600</a:t>
                      </a:r>
                    </a:p>
                  </a:txBody>
                  <a:tcPr/>
                </a:tc>
                <a:tc>
                  <a:txBody>
                    <a:bodyPr/>
                    <a:lstStyle/>
                    <a:p>
                      <a:pPr algn="ctr"/>
                      <a:r>
                        <a:rPr lang="en-US" dirty="0"/>
                        <a:t>1.800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3.400</a:t>
                      </a:r>
                    </a:p>
                  </a:txBody>
                  <a:tcPr/>
                </a:tc>
                <a:tc>
                  <a:txBody>
                    <a:bodyPr/>
                    <a:lstStyle/>
                    <a:p>
                      <a:pPr algn="ctr"/>
                      <a:r>
                        <a:rPr lang="en-US" dirty="0"/>
                        <a:t>1.900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10"/>
                  </a:ext>
                </a:extLst>
              </a:tr>
              <a:tr h="370840">
                <a:tc>
                  <a:txBody>
                    <a:bodyPr/>
                    <a:lstStyle/>
                    <a:p>
                      <a:pPr algn="ctr"/>
                      <a:r>
                        <a:rPr lang="en-US" dirty="0" err="1"/>
                        <a:t>nop</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1.800</a:t>
                      </a:r>
                    </a:p>
                  </a:txBody>
                  <a:tcPr/>
                </a:tc>
                <a:tc>
                  <a:txBody>
                    <a:bodyPr/>
                    <a:lstStyle/>
                    <a:p>
                      <a:pPr algn="ctr"/>
                      <a:r>
                        <a:rPr lang="en-US" sz="1800" b="0" dirty="0"/>
                        <a:t>1.500</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3.300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1.800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11"/>
                  </a:ext>
                </a:extLst>
              </a:tr>
              <a:tr h="370840">
                <a:tc>
                  <a:txBody>
                    <a:bodyPr/>
                    <a:lstStyle/>
                    <a:p>
                      <a:pPr algn="ctr"/>
                      <a:r>
                        <a:rPr lang="en-US" dirty="0"/>
                        <a:t>des</a:t>
                      </a:r>
                    </a:p>
                  </a:txBody>
                  <a:tcPr/>
                </a:tc>
                <a:tc>
                  <a:txBody>
                    <a:bodyPr/>
                    <a:lstStyle/>
                    <a:p>
                      <a:pPr algn="ctr"/>
                      <a:r>
                        <a:rPr lang="en-US" dirty="0"/>
                        <a:t>1.500</a:t>
                      </a:r>
                    </a:p>
                  </a:txBody>
                  <a:tcPr/>
                </a:tc>
                <a:tc>
                  <a:txBody>
                    <a:bodyPr/>
                    <a:lstStyle/>
                    <a:p>
                      <a:pPr algn="ctr"/>
                      <a:r>
                        <a:rPr lang="en-US" sz="1800" b="0" dirty="0"/>
                        <a:t>1.500</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1.500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12"/>
                  </a:ext>
                </a:extLst>
              </a:tr>
              <a:tr h="370840">
                <a:tc>
                  <a:txBody>
                    <a:bodyPr/>
                    <a:lstStyle/>
                    <a:p>
                      <a:pPr algn="ctr"/>
                      <a:r>
                        <a:rPr lang="en-US" dirty="0" err="1"/>
                        <a:t>jumlah</a:t>
                      </a:r>
                      <a:endParaRPr lang="en-US" dirty="0"/>
                    </a:p>
                  </a:txBody>
                  <a:tcPr/>
                </a:tc>
                <a:tc>
                  <a:txBody>
                    <a:bodyPr/>
                    <a:lstStyle/>
                    <a:p>
                      <a:pPr algn="ctr"/>
                      <a:r>
                        <a:rPr lang="en-US" sz="1800" b="1" dirty="0"/>
                        <a:t>19.500</a:t>
                      </a:r>
                      <a:endParaRPr lang="en-US" dirty="0"/>
                    </a:p>
                  </a:txBody>
                  <a:tcPr/>
                </a:tc>
                <a:tc>
                  <a:txBody>
                    <a:bodyPr/>
                    <a:lstStyle/>
                    <a:p>
                      <a:pPr algn="ctr"/>
                      <a:r>
                        <a:rPr lang="en-US" sz="1800" b="1" dirty="0"/>
                        <a:t>1.500</a:t>
                      </a:r>
                      <a:endParaRPr lang="en-US" dirty="0"/>
                    </a:p>
                  </a:txBody>
                  <a:tcPr/>
                </a:tc>
                <a:tc>
                  <a:txBody>
                    <a:bodyPr/>
                    <a:lstStyle/>
                    <a:p>
                      <a:pPr algn="ctr"/>
                      <a:r>
                        <a:rPr lang="en-US" sz="1800" b="1" dirty="0"/>
                        <a:t>21.000</a:t>
                      </a:r>
                      <a:endParaRPr lang="en-US" dirty="0"/>
                    </a:p>
                  </a:txBody>
                  <a:tcPr/>
                </a:tc>
                <a:tc>
                  <a:txBody>
                    <a:bodyPr/>
                    <a:lstStyle/>
                    <a:p>
                      <a:pPr algn="ctr"/>
                      <a:r>
                        <a:rPr lang="en-US" sz="1800" b="1" dirty="0"/>
                        <a:t>3.000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800" b="1" dirty="0"/>
                        <a:t>18.000</a:t>
                      </a:r>
                      <a:endParaRPr lang="en-US" sz="1800" dirty="0"/>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3835"/>
            <a:ext cx="8229600" cy="5922645"/>
          </a:xfrm>
        </p:spPr>
        <p:txBody>
          <a:bodyPr/>
          <a:lstStyle/>
          <a:p>
            <a:pPr algn="ctr">
              <a:buNone/>
            </a:pP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Anggaran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Produksi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dalam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Tabel  (isi kotak kosong)</a:t>
            </a:r>
            <a:endParaRPr lang="en-US" sz="2400" dirty="0">
              <a:latin typeface="Times New Roman" panose="02020603050405020304" pitchFamily="18" charset="0"/>
              <a:cs typeface="Times New Roman" panose="02020603050405020304" pitchFamily="18" charset="0"/>
            </a:endParaRPr>
          </a:p>
          <a:p>
            <a:pPr>
              <a:buNone/>
            </a:pPr>
            <a:endParaRPr lang="en-US" dirty="0"/>
          </a:p>
        </p:txBody>
      </p:sp>
      <p:graphicFrame>
        <p:nvGraphicFramePr>
          <p:cNvPr id="4" name="Table 3"/>
          <p:cNvGraphicFramePr>
            <a:graphicFrameLocks noGrp="1"/>
          </p:cNvGraphicFramePr>
          <p:nvPr/>
        </p:nvGraphicFramePr>
        <p:xfrm>
          <a:off x="533400" y="1066800"/>
          <a:ext cx="8077200" cy="5186680"/>
        </p:xfrm>
        <a:graphic>
          <a:graphicData uri="http://schemas.openxmlformats.org/drawingml/2006/table">
            <a:tbl>
              <a:tblPr firstRow="1" bandRow="1">
                <a:tableStyleId>{5940675A-B579-460E-94D1-54222C63F5DA}</a:tableStyleId>
              </a:tblPr>
              <a:tblGrid>
                <a:gridCol w="1346200">
                  <a:extLst>
                    <a:ext uri="{9D8B030D-6E8A-4147-A177-3AD203B41FA5}">
                      <a16:colId xmlns:a16="http://schemas.microsoft.com/office/drawing/2014/main" val="20000"/>
                    </a:ext>
                  </a:extLst>
                </a:gridCol>
                <a:gridCol w="1346200">
                  <a:extLst>
                    <a:ext uri="{9D8B030D-6E8A-4147-A177-3AD203B41FA5}">
                      <a16:colId xmlns:a16="http://schemas.microsoft.com/office/drawing/2014/main" val="20001"/>
                    </a:ext>
                  </a:extLst>
                </a:gridCol>
                <a:gridCol w="1346200">
                  <a:extLst>
                    <a:ext uri="{9D8B030D-6E8A-4147-A177-3AD203B41FA5}">
                      <a16:colId xmlns:a16="http://schemas.microsoft.com/office/drawing/2014/main" val="20002"/>
                    </a:ext>
                  </a:extLst>
                </a:gridCol>
                <a:gridCol w="1346200">
                  <a:extLst>
                    <a:ext uri="{9D8B030D-6E8A-4147-A177-3AD203B41FA5}">
                      <a16:colId xmlns:a16="http://schemas.microsoft.com/office/drawing/2014/main" val="20003"/>
                    </a:ext>
                  </a:extLst>
                </a:gridCol>
                <a:gridCol w="1346200">
                  <a:extLst>
                    <a:ext uri="{9D8B030D-6E8A-4147-A177-3AD203B41FA5}">
                      <a16:colId xmlns:a16="http://schemas.microsoft.com/office/drawing/2014/main" val="20004"/>
                    </a:ext>
                  </a:extLst>
                </a:gridCol>
                <a:gridCol w="1346200">
                  <a:extLst>
                    <a:ext uri="{9D8B030D-6E8A-4147-A177-3AD203B41FA5}">
                      <a16:colId xmlns:a16="http://schemas.microsoft.com/office/drawing/2014/main" val="20005"/>
                    </a:ext>
                  </a:extLst>
                </a:gridCol>
              </a:tblGrid>
              <a:tr h="370840">
                <a:tc>
                  <a:txBody>
                    <a:bodyPr/>
                    <a:lstStyle/>
                    <a:p>
                      <a:pPr algn="ctr"/>
                      <a:r>
                        <a:rPr lang="en-US" dirty="0" err="1"/>
                        <a:t>bulan</a:t>
                      </a:r>
                      <a:endParaRPr lang="en-US" dirty="0"/>
                    </a:p>
                  </a:txBody>
                  <a:tcPr/>
                </a:tc>
                <a:tc>
                  <a:txBody>
                    <a:bodyPr/>
                    <a:lstStyle/>
                    <a:p>
                      <a:pPr algn="ctr"/>
                      <a:r>
                        <a:rPr lang="en-US" dirty="0" err="1"/>
                        <a:t>penjualan</a:t>
                      </a:r>
                      <a:endParaRPr lang="en-US" dirty="0"/>
                    </a:p>
                  </a:txBody>
                  <a:tcPr/>
                </a:tc>
                <a:tc>
                  <a:txBody>
                    <a:bodyPr/>
                    <a:lstStyle/>
                    <a:p>
                      <a:pPr algn="ctr"/>
                      <a:r>
                        <a:rPr lang="en-US" dirty="0" err="1"/>
                        <a:t>Persed</a:t>
                      </a:r>
                      <a:r>
                        <a:rPr lang="en-US" dirty="0"/>
                        <a:t> </a:t>
                      </a:r>
                      <a:r>
                        <a:rPr lang="en-US" dirty="0" err="1"/>
                        <a:t>ak</a:t>
                      </a:r>
                      <a:endParaRPr lang="en-US" dirty="0"/>
                    </a:p>
                  </a:txBody>
                  <a:tcPr/>
                </a:tc>
                <a:tc>
                  <a:txBody>
                    <a:bodyPr/>
                    <a:lstStyle/>
                    <a:p>
                      <a:pPr algn="ctr"/>
                      <a:r>
                        <a:rPr lang="en-US" dirty="0" err="1"/>
                        <a:t>Jumlah</a:t>
                      </a:r>
                      <a:endParaRPr lang="en-US" dirty="0"/>
                    </a:p>
                  </a:txBody>
                  <a:tcPr/>
                </a:tc>
                <a:tc>
                  <a:txBody>
                    <a:bodyPr/>
                    <a:lstStyle/>
                    <a:p>
                      <a:pPr algn="ctr"/>
                      <a:r>
                        <a:rPr lang="en-US" dirty="0" err="1"/>
                        <a:t>Persed</a:t>
                      </a:r>
                      <a:r>
                        <a:rPr lang="en-US" dirty="0"/>
                        <a:t> aw</a:t>
                      </a:r>
                    </a:p>
                  </a:txBody>
                  <a:tcPr/>
                </a:tc>
                <a:tc>
                  <a:txBody>
                    <a:bodyPr/>
                    <a:lstStyle/>
                    <a:p>
                      <a:pPr algn="ctr"/>
                      <a:r>
                        <a:rPr lang="en-US" dirty="0" err="1"/>
                        <a:t>produksi</a:t>
                      </a:r>
                      <a:endParaRPr lang="en-US" dirty="0"/>
                    </a:p>
                  </a:txBody>
                  <a:tcPr/>
                </a:tc>
                <a:extLst>
                  <a:ext uri="{0D108BD9-81ED-4DB2-BD59-A6C34878D82A}">
                    <a16:rowId xmlns:a16="http://schemas.microsoft.com/office/drawing/2014/main" val="10000"/>
                  </a:ext>
                </a:extLst>
              </a:tr>
              <a:tr h="370840">
                <a:tc>
                  <a:txBody>
                    <a:bodyPr/>
                    <a:lstStyle/>
                    <a:p>
                      <a:pPr algn="ctr"/>
                      <a:r>
                        <a:rPr lang="en-US" dirty="0"/>
                        <a:t>Jan</a:t>
                      </a:r>
                    </a:p>
                  </a:txBody>
                  <a:tcPr/>
                </a:tc>
                <a:tc>
                  <a:txBody>
                    <a:bodyPr/>
                    <a:lstStyle/>
                    <a:p>
                      <a:pPr algn="ctr"/>
                      <a:r>
                        <a:rPr lang="en-US" dirty="0"/>
                        <a:t>1.500</a:t>
                      </a:r>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a:t>3.000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01"/>
                  </a:ext>
                </a:extLst>
              </a:tr>
              <a:tr h="370840">
                <a:tc>
                  <a:txBody>
                    <a:bodyPr/>
                    <a:lstStyle/>
                    <a:p>
                      <a:pPr algn="ctr"/>
                      <a:r>
                        <a:rPr lang="en-US" dirty="0"/>
                        <a:t>Feb</a:t>
                      </a:r>
                    </a:p>
                  </a:txBody>
                  <a:tcPr/>
                </a:tc>
                <a:tc>
                  <a:txBody>
                    <a:bodyPr/>
                    <a:lstStyle/>
                    <a:p>
                      <a:pPr algn="ctr"/>
                      <a:r>
                        <a:rPr lang="en-US" dirty="0"/>
                        <a:t>1.400</a:t>
                      </a:r>
                    </a:p>
                  </a:txBody>
                  <a:tcPr/>
                </a:tc>
                <a:tc>
                  <a:txBody>
                    <a:bodyPr/>
                    <a:lstStyle/>
                    <a:p>
                      <a:pPr algn="ctr"/>
                      <a:endParaRPr lang="en-US" dirty="0"/>
                    </a:p>
                  </a:txBody>
                  <a:tcPr/>
                </a:tc>
                <a:tc>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2"/>
                  </a:ext>
                </a:extLst>
              </a:tr>
              <a:tr h="335280">
                <a:tc>
                  <a:txBody>
                    <a:bodyPr/>
                    <a:lstStyle/>
                    <a:p>
                      <a:pPr algn="ctr"/>
                      <a:r>
                        <a:rPr lang="en-US" dirty="0"/>
                        <a:t>Mar</a:t>
                      </a:r>
                    </a:p>
                  </a:txBody>
                  <a:tcPr/>
                </a:tc>
                <a:tc>
                  <a:txBody>
                    <a:bodyPr/>
                    <a:lstStyle/>
                    <a:p>
                      <a:pPr algn="ctr"/>
                      <a:r>
                        <a:rPr lang="en-US" dirty="0"/>
                        <a:t>1.600</a:t>
                      </a:r>
                    </a:p>
                  </a:txBody>
                  <a:tcPr/>
                </a:tc>
                <a:tc>
                  <a:txBody>
                    <a:bodyPr/>
                    <a:lstStyle/>
                    <a:p>
                      <a:pPr algn="ctr"/>
                      <a:endParaRPr lang="en-US" dirty="0"/>
                    </a:p>
                  </a:txBody>
                  <a:tcPr/>
                </a:tc>
                <a:tc>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3"/>
                  </a:ext>
                </a:extLst>
              </a:tr>
              <a:tr h="370840">
                <a:tc>
                  <a:txBody>
                    <a:bodyPr/>
                    <a:lstStyle/>
                    <a:p>
                      <a:pPr algn="ctr"/>
                      <a:r>
                        <a:rPr lang="en-US" dirty="0"/>
                        <a:t>Apr</a:t>
                      </a:r>
                    </a:p>
                  </a:txBody>
                  <a:tcPr/>
                </a:tc>
                <a:tc>
                  <a:txBody>
                    <a:bodyPr/>
                    <a:lstStyle/>
                    <a:p>
                      <a:pPr algn="ctr"/>
                      <a:r>
                        <a:rPr lang="en-US" dirty="0"/>
                        <a:t>1.700</a:t>
                      </a:r>
                    </a:p>
                  </a:txBody>
                  <a:tcPr/>
                </a:tc>
                <a:tc>
                  <a:txBody>
                    <a:bodyPr/>
                    <a:lstStyle/>
                    <a:p>
                      <a:pPr algn="ctr"/>
                      <a:endParaRPr lang="en-US" dirty="0"/>
                    </a:p>
                  </a:txBody>
                  <a:tcPr/>
                </a:tc>
                <a:tc>
                  <a:txBody>
                    <a:bodyPr/>
                    <a:lstStyle/>
                    <a:p>
                      <a:pPr algn="ct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4"/>
                  </a:ext>
                </a:extLst>
              </a:tr>
              <a:tr h="370840">
                <a:tc>
                  <a:txBody>
                    <a:bodyPr/>
                    <a:lstStyle/>
                    <a:p>
                      <a:pPr algn="ctr"/>
                      <a:r>
                        <a:rPr lang="en-US" dirty="0"/>
                        <a:t>Mei</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1.600</a:t>
                      </a:r>
                    </a:p>
                  </a:txBody>
                  <a:tcPr/>
                </a:tc>
                <a:tc>
                  <a:txBody>
                    <a:bodyPr/>
                    <a:lstStyle/>
                    <a:p>
                      <a:pPr algn="ctr"/>
                      <a:endParaRPr lang="en-US" dirty="0"/>
                    </a:p>
                  </a:txBody>
                  <a:tcPr/>
                </a:tc>
                <a:tc>
                  <a:txBody>
                    <a:bodyPr/>
                    <a:lstStyle/>
                    <a:p>
                      <a:pPr algn="ctr"/>
                      <a:endParaRPr lang="en-US" dirty="0"/>
                    </a:p>
                  </a:txBody>
                  <a:tcPr/>
                </a:tc>
                <a:tc>
                  <a:txBody>
                    <a:bodyPr/>
                    <a:lstStyle/>
                    <a:p>
                      <a:pPr algn="ctr"/>
                      <a:r>
                        <a:rPr lang="en-US" sz="1800" dirty="0"/>
                        <a:t>    	</a:t>
                      </a: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5"/>
                  </a:ext>
                </a:extLst>
              </a:tr>
              <a:tr h="370840">
                <a:tc>
                  <a:txBody>
                    <a:bodyPr/>
                    <a:lstStyle/>
                    <a:p>
                      <a:pPr algn="ctr"/>
                      <a:r>
                        <a:rPr lang="en-US" dirty="0" err="1"/>
                        <a:t>jun</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1.500</a:t>
                      </a:r>
                    </a:p>
                  </a:txBody>
                  <a:tcPr/>
                </a:tc>
                <a:tc>
                  <a:txBody>
                    <a:bodyPr/>
                    <a:lstStyle/>
                    <a:p>
                      <a:pPr algn="ctr"/>
                      <a:endParaRPr lang="en-US" dirty="0"/>
                    </a:p>
                  </a:txBody>
                  <a:tcPr/>
                </a:tc>
                <a:tc>
                  <a:txBody>
                    <a:bodyPr/>
                    <a:lstStyle/>
                    <a:p>
                      <a:pPr algn="ctr"/>
                      <a:endParaRPr lang="en-US" dirty="0"/>
                    </a:p>
                  </a:txBody>
                  <a:tcPr/>
                </a:tc>
                <a:tc>
                  <a:txBody>
                    <a:bodyPr/>
                    <a:lstStyle/>
                    <a:p>
                      <a:pPr algn="ctr"/>
                      <a:r>
                        <a:rPr lang="en-US" sz="1800" dirty="0"/>
                        <a:t>    	</a:t>
                      </a: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6"/>
                  </a:ext>
                </a:extLst>
              </a:tr>
              <a:tr h="370840">
                <a:tc>
                  <a:txBody>
                    <a:bodyPr/>
                    <a:lstStyle/>
                    <a:p>
                      <a:pPr algn="ctr"/>
                      <a:r>
                        <a:rPr lang="en-US" dirty="0"/>
                        <a:t>Jul</a:t>
                      </a:r>
                    </a:p>
                  </a:txBody>
                  <a:tcPr/>
                </a:tc>
                <a:tc>
                  <a:txBody>
                    <a:bodyPr/>
                    <a:lstStyle/>
                    <a:p>
                      <a:pPr algn="ctr"/>
                      <a:r>
                        <a:rPr lang="en-US" dirty="0"/>
                        <a:t>1.800</a:t>
                      </a:r>
                    </a:p>
                  </a:txBody>
                  <a:tcPr/>
                </a:tc>
                <a:tc>
                  <a:txBody>
                    <a:bodyPr/>
                    <a:lstStyle/>
                    <a:p>
                      <a:pPr algn="ctr"/>
                      <a:endParaRPr lang="en-US" dirty="0"/>
                    </a:p>
                  </a:txBody>
                  <a:tcPr/>
                </a:tc>
                <a:tc>
                  <a:txBody>
                    <a:bodyPr/>
                    <a:lstStyle/>
                    <a:p>
                      <a:pPr algn="ctr"/>
                      <a:endParaRPr lang="en-US" dirty="0"/>
                    </a:p>
                  </a:txBody>
                  <a:tcPr/>
                </a:tc>
                <a:tc>
                  <a:txBody>
                    <a:bodyPr/>
                    <a:lstStyle/>
                    <a:p>
                      <a:pPr algn="ctr"/>
                      <a:r>
                        <a:rPr lang="en-US" sz="1800" dirty="0"/>
                        <a:t>    	</a:t>
                      </a: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7"/>
                  </a:ext>
                </a:extLst>
              </a:tr>
              <a:tr h="370840">
                <a:tc>
                  <a:txBody>
                    <a:bodyPr/>
                    <a:lstStyle/>
                    <a:p>
                      <a:pPr algn="ctr"/>
                      <a:r>
                        <a:rPr lang="en-US" dirty="0" err="1"/>
                        <a:t>Agust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1.700</a:t>
                      </a:r>
                    </a:p>
                  </a:txBody>
                  <a:tcPr/>
                </a:tc>
                <a:tc>
                  <a:txBody>
                    <a:bodyPr/>
                    <a:lstStyle/>
                    <a:p>
                      <a:pPr algn="ctr"/>
                      <a:r>
                        <a:rPr lang="en-US" dirty="0"/>
                        <a:t>2.200</a:t>
                      </a:r>
                    </a:p>
                  </a:txBody>
                  <a:tcPr/>
                </a:tc>
                <a:tc>
                  <a:txBody>
                    <a:bodyPr/>
                    <a:lstStyle/>
                    <a:p>
                      <a:pPr algn="ctr"/>
                      <a:endParaRPr lang="en-US" dirty="0"/>
                    </a:p>
                  </a:txBody>
                  <a:tcPr/>
                </a:tc>
                <a:tc>
                  <a:txBody>
                    <a:bodyPr/>
                    <a:lstStyle/>
                    <a:p>
                      <a:pPr algn="ct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8"/>
                  </a:ext>
                </a:extLst>
              </a:tr>
              <a:tr h="370840">
                <a:tc>
                  <a:txBody>
                    <a:bodyPr/>
                    <a:lstStyle/>
                    <a:p>
                      <a:pPr algn="ctr"/>
                      <a:r>
                        <a:rPr lang="en-US" dirty="0"/>
                        <a:t>Sep</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1.800</a:t>
                      </a:r>
                    </a:p>
                  </a:txBody>
                  <a:tcPr/>
                </a:tc>
                <a:tc>
                  <a:txBody>
                    <a:bodyPr/>
                    <a:lstStyle/>
                    <a:p>
                      <a:pPr algn="ctr"/>
                      <a:r>
                        <a:rPr lang="en-US" dirty="0"/>
                        <a:t>1.900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3.700</a:t>
                      </a:r>
                    </a:p>
                  </a:txBody>
                  <a:tcPr/>
                </a:tc>
                <a:tc>
                  <a:txBody>
                    <a:bodyPr/>
                    <a:lstStyle/>
                    <a:p>
                      <a:pPr algn="ctr"/>
                      <a:r>
                        <a:rPr lang="en-US" sz="1800" dirty="0"/>
                        <a:t>   2.200	</a:t>
                      </a:r>
                      <a:endParaRPr lang="en-US" dirty="0"/>
                    </a:p>
                  </a:txBody>
                  <a:tcPr/>
                </a:tc>
                <a:tc>
                  <a:txBody>
                    <a:bodyPr/>
                    <a:lstStyle/>
                    <a:p>
                      <a:pPr algn="ctr"/>
                      <a:r>
                        <a:rPr lang="en-US" sz="1800" dirty="0"/>
                        <a:t>1.500</a:t>
                      </a:r>
                      <a:endParaRPr lang="en-US" dirty="0"/>
                    </a:p>
                  </a:txBody>
                  <a:tcPr/>
                </a:tc>
                <a:extLst>
                  <a:ext uri="{0D108BD9-81ED-4DB2-BD59-A6C34878D82A}">
                    <a16:rowId xmlns:a16="http://schemas.microsoft.com/office/drawing/2014/main" val="10009"/>
                  </a:ext>
                </a:extLst>
              </a:tr>
              <a:tr h="370840">
                <a:tc>
                  <a:txBody>
                    <a:bodyPr/>
                    <a:lstStyle/>
                    <a:p>
                      <a:pPr algn="ctr"/>
                      <a:r>
                        <a:rPr lang="en-US" dirty="0" err="1"/>
                        <a:t>okt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1.600</a:t>
                      </a:r>
                    </a:p>
                  </a:txBody>
                  <a:tcPr/>
                </a:tc>
                <a:tc>
                  <a:txBody>
                    <a:bodyPr/>
                    <a:lstStyle/>
                    <a:p>
                      <a:pPr algn="ctr"/>
                      <a:r>
                        <a:rPr lang="en-US" dirty="0"/>
                        <a:t>1.800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3.400</a:t>
                      </a:r>
                    </a:p>
                  </a:txBody>
                  <a:tcPr/>
                </a:tc>
                <a:tc>
                  <a:txBody>
                    <a:bodyPr/>
                    <a:lstStyle/>
                    <a:p>
                      <a:pPr algn="ctr"/>
                      <a:r>
                        <a:rPr lang="en-US" dirty="0"/>
                        <a:t>1.900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10"/>
                  </a:ext>
                </a:extLst>
              </a:tr>
              <a:tr h="370840">
                <a:tc>
                  <a:txBody>
                    <a:bodyPr/>
                    <a:lstStyle/>
                    <a:p>
                      <a:pPr algn="ctr"/>
                      <a:r>
                        <a:rPr lang="en-US" dirty="0" err="1"/>
                        <a:t>nop</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1.800</a:t>
                      </a:r>
                    </a:p>
                  </a:txBody>
                  <a:tcPr/>
                </a:tc>
                <a:tc>
                  <a:txBody>
                    <a:bodyPr/>
                    <a:lstStyle/>
                    <a:p>
                      <a:pPr algn="ctr"/>
                      <a:r>
                        <a:rPr lang="en-US" b="0" dirty="0"/>
                        <a:t>1.500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3.300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1.80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11"/>
                  </a:ext>
                </a:extLst>
              </a:tr>
              <a:tr h="370840">
                <a:tc>
                  <a:txBody>
                    <a:bodyPr/>
                    <a:lstStyle/>
                    <a:p>
                      <a:pPr algn="ctr"/>
                      <a:r>
                        <a:rPr lang="en-US" dirty="0"/>
                        <a:t>des</a:t>
                      </a:r>
                    </a:p>
                  </a:txBody>
                  <a:tcPr/>
                </a:tc>
                <a:tc>
                  <a:txBody>
                    <a:bodyPr/>
                    <a:lstStyle/>
                    <a:p>
                      <a:pPr algn="ctr"/>
                      <a:r>
                        <a:rPr lang="en-US" dirty="0"/>
                        <a:t>1.500</a:t>
                      </a:r>
                    </a:p>
                  </a:txBody>
                  <a:tcPr/>
                </a:tc>
                <a:tc>
                  <a:txBody>
                    <a:bodyPr/>
                    <a:lstStyle/>
                    <a:p>
                      <a:pPr algn="ctr"/>
                      <a:r>
                        <a:rPr lang="en-US" b="0" dirty="0"/>
                        <a:t>1.500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3.000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1.500</a:t>
                      </a:r>
                    </a:p>
                  </a:txBody>
                  <a:tcPr/>
                </a:tc>
                <a:tc>
                  <a:txBody>
                    <a:bodyPr/>
                    <a:lstStyle/>
                    <a:p>
                      <a:pPr algn="ctr"/>
                      <a:r>
                        <a:rPr lang="en-US" sz="1800" dirty="0"/>
                        <a:t>1.500</a:t>
                      </a:r>
                      <a:endParaRPr lang="en-US" dirty="0"/>
                    </a:p>
                  </a:txBody>
                  <a:tcPr/>
                </a:tc>
                <a:extLst>
                  <a:ext uri="{0D108BD9-81ED-4DB2-BD59-A6C34878D82A}">
                    <a16:rowId xmlns:a16="http://schemas.microsoft.com/office/drawing/2014/main" val="10012"/>
                  </a:ext>
                </a:extLst>
              </a:tr>
              <a:tr h="370840">
                <a:tc>
                  <a:txBody>
                    <a:bodyPr/>
                    <a:lstStyle/>
                    <a:p>
                      <a:pPr algn="ctr"/>
                      <a:r>
                        <a:rPr lang="en-US" dirty="0" err="1"/>
                        <a:t>jumlah</a:t>
                      </a:r>
                      <a:endParaRPr lang="en-US" dirty="0"/>
                    </a:p>
                  </a:txBody>
                  <a:tcPr/>
                </a:tc>
                <a:tc>
                  <a:txBody>
                    <a:bodyPr/>
                    <a:lstStyle/>
                    <a:p>
                      <a:pPr algn="ctr"/>
                      <a:r>
                        <a:rPr lang="en-US" sz="1800" b="1" dirty="0"/>
                        <a:t>19.500</a:t>
                      </a:r>
                      <a:endParaRPr lang="en-US" dirty="0"/>
                    </a:p>
                  </a:txBody>
                  <a:tcPr/>
                </a:tc>
                <a:tc>
                  <a:txBody>
                    <a:bodyPr/>
                    <a:lstStyle/>
                    <a:p>
                      <a:pPr algn="ctr"/>
                      <a:r>
                        <a:rPr lang="en-US" sz="1800" b="1" dirty="0"/>
                        <a:t>1.500</a:t>
                      </a:r>
                      <a:endParaRPr lang="en-US" dirty="0"/>
                    </a:p>
                  </a:txBody>
                  <a:tcPr/>
                </a:tc>
                <a:tc>
                  <a:txBody>
                    <a:bodyPr/>
                    <a:lstStyle/>
                    <a:p>
                      <a:pPr algn="ctr"/>
                      <a:r>
                        <a:rPr lang="en-US" sz="1800" b="1" dirty="0"/>
                        <a:t>21.000</a:t>
                      </a:r>
                      <a:endParaRPr lang="en-US" dirty="0"/>
                    </a:p>
                  </a:txBody>
                  <a:tcPr/>
                </a:tc>
                <a:tc>
                  <a:txBody>
                    <a:bodyPr/>
                    <a:lstStyle/>
                    <a:p>
                      <a:pPr algn="ctr"/>
                      <a:r>
                        <a:rPr lang="en-US" sz="1800" b="1" dirty="0"/>
                        <a:t>3.000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800" b="1" dirty="0"/>
                        <a:t>18.000</a:t>
                      </a:r>
                      <a:endParaRPr lang="en-US" sz="1800" dirty="0"/>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668963"/>
          </a:xfrm>
        </p:spPr>
        <p:txBody>
          <a:bodyPr>
            <a:normAutofit fontScale="77500" lnSpcReduction="20000"/>
          </a:bodyPr>
          <a:lstStyle/>
          <a:p>
            <a:pPr>
              <a:buNone/>
            </a:pPr>
            <a:r>
              <a:rPr lang="en-US" sz="2900" dirty="0">
                <a:latin typeface="Times New Roman" panose="02020603050405020304" pitchFamily="18" charset="0"/>
                <a:cs typeface="Times New Roman" panose="02020603050405020304" pitchFamily="18" charset="0"/>
              </a:rPr>
              <a:t>2.   </a:t>
            </a:r>
            <a:r>
              <a:rPr lang="en-US" sz="2900" dirty="0" err="1">
                <a:latin typeface="Times New Roman" panose="02020603050405020304" pitchFamily="18" charset="0"/>
                <a:cs typeface="Times New Roman" panose="02020603050405020304" pitchFamily="18" charset="0"/>
              </a:rPr>
              <a:t>Mengutamakan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Stabilitas</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Persediaan</a:t>
            </a:r>
            <a:endParaRPr lang="en-US" sz="2900" dirty="0">
              <a:latin typeface="Times New Roman" panose="02020603050405020304" pitchFamily="18" charset="0"/>
              <a:cs typeface="Times New Roman" panose="02020603050405020304" pitchFamily="18" charset="0"/>
            </a:endParaRPr>
          </a:p>
          <a:p>
            <a:pPr>
              <a:buNone/>
            </a:pPr>
            <a:endParaRPr lang="en-US" sz="2900" dirty="0">
              <a:latin typeface="Times New Roman" panose="02020603050405020304" pitchFamily="18" charset="0"/>
              <a:cs typeface="Times New Roman" panose="02020603050405020304" pitchFamily="18" charset="0"/>
            </a:endParaRPr>
          </a:p>
          <a:p>
            <a:r>
              <a:rPr lang="en-US" sz="2900" dirty="0" err="1">
                <a:latin typeface="Times New Roman" panose="02020603050405020304" pitchFamily="18" charset="0"/>
                <a:cs typeface="Times New Roman" panose="02020603050405020304" pitchFamily="18" charset="0"/>
              </a:rPr>
              <a:t>Mengut</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persed</a:t>
            </a:r>
            <a:r>
              <a:rPr lang="en-US" sz="2900" dirty="0">
                <a:latin typeface="Times New Roman" panose="02020603050405020304" pitchFamily="18" charset="0"/>
                <a:cs typeface="Times New Roman" panose="02020603050405020304" pitchFamily="18" charset="0"/>
              </a:rPr>
              <a:t> ► </a:t>
            </a:r>
            <a:r>
              <a:rPr lang="en-US" sz="2900" dirty="0" err="1">
                <a:latin typeface="Times New Roman" panose="02020603050405020304" pitchFamily="18" charset="0"/>
                <a:cs typeface="Times New Roman" panose="02020603050405020304" pitchFamily="18" charset="0"/>
              </a:rPr>
              <a:t>renc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persed</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konstan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persed</a:t>
            </a:r>
            <a:r>
              <a:rPr lang="en-US" sz="2900" dirty="0">
                <a:latin typeface="Times New Roman" panose="02020603050405020304" pitchFamily="18" charset="0"/>
                <a:cs typeface="Times New Roman" panose="02020603050405020304" pitchFamily="18" charset="0"/>
              </a:rPr>
              <a:t> aw = </a:t>
            </a:r>
            <a:r>
              <a:rPr lang="en-US" sz="2900" dirty="0" err="1">
                <a:latin typeface="Times New Roman" panose="02020603050405020304" pitchFamily="18" charset="0"/>
                <a:cs typeface="Times New Roman" panose="02020603050405020304" pitchFamily="18" charset="0"/>
              </a:rPr>
              <a:t>persed</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ak</a:t>
            </a:r>
            <a:r>
              <a:rPr lang="en-US" sz="2900" dirty="0">
                <a:latin typeface="Times New Roman" panose="02020603050405020304" pitchFamily="18" charset="0"/>
                <a:cs typeface="Times New Roman" panose="02020603050405020304" pitchFamily="18" charset="0"/>
              </a:rPr>
              <a:t>) ► prod </a:t>
            </a:r>
            <a:r>
              <a:rPr lang="en-US" sz="2900" dirty="0" err="1">
                <a:latin typeface="Times New Roman" panose="02020603050405020304" pitchFamily="18" charset="0"/>
                <a:cs typeface="Times New Roman" panose="02020603050405020304" pitchFamily="18" charset="0"/>
              </a:rPr>
              <a:t>berfluktuasi</a:t>
            </a:r>
            <a:endParaRPr lang="en-US" sz="2900" dirty="0">
              <a:latin typeface="Times New Roman" panose="02020603050405020304" pitchFamily="18" charset="0"/>
              <a:cs typeface="Times New Roman" panose="02020603050405020304" pitchFamily="18" charset="0"/>
            </a:endParaRPr>
          </a:p>
          <a:p>
            <a:r>
              <a:rPr lang="en-US" sz="2900" dirty="0" err="1">
                <a:latin typeface="Times New Roman" panose="02020603050405020304" pitchFamily="18" charset="0"/>
                <a:cs typeface="Times New Roman" panose="02020603050405020304" pitchFamily="18" charset="0"/>
              </a:rPr>
              <a:t>Renc</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persed</a:t>
            </a:r>
            <a:r>
              <a:rPr lang="en-US" sz="2900" dirty="0">
                <a:latin typeface="Times New Roman" panose="02020603050405020304" pitchFamily="18" charset="0"/>
                <a:cs typeface="Times New Roman" panose="02020603050405020304" pitchFamily="18" charset="0"/>
              </a:rPr>
              <a:t> aw </a:t>
            </a:r>
            <a:r>
              <a:rPr lang="en-US" sz="2900" dirty="0" err="1">
                <a:latin typeface="Times New Roman" panose="02020603050405020304" pitchFamily="18" charset="0"/>
                <a:cs typeface="Times New Roman" panose="02020603050405020304" pitchFamily="18" charset="0"/>
              </a:rPr>
              <a:t>tdk</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sama</a:t>
            </a:r>
            <a:r>
              <a:rPr lang="en-US" sz="2900" dirty="0">
                <a:latin typeface="Times New Roman" panose="02020603050405020304" pitchFamily="18" charset="0"/>
                <a:cs typeface="Times New Roman" panose="02020603050405020304" pitchFamily="18" charset="0"/>
              </a:rPr>
              <a:t> dg </a:t>
            </a:r>
            <a:r>
              <a:rPr lang="en-US" sz="2900" dirty="0" err="1">
                <a:latin typeface="Times New Roman" panose="02020603050405020304" pitchFamily="18" charset="0"/>
                <a:cs typeface="Times New Roman" panose="02020603050405020304" pitchFamily="18" charset="0"/>
              </a:rPr>
              <a:t>persed</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ak</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jika</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selisih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neg (-)</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mk</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ditambahkan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ke</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persed</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ak</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jika</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selisih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positip</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mk</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dikurangkan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ke</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persed</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ak</a:t>
            </a:r>
            <a:endParaRPr lang="en-US" sz="2900" dirty="0">
              <a:latin typeface="Times New Roman" panose="02020603050405020304" pitchFamily="18" charset="0"/>
              <a:cs typeface="Times New Roman" panose="02020603050405020304" pitchFamily="18" charset="0"/>
            </a:endParaRPr>
          </a:p>
          <a:p>
            <a:r>
              <a:rPr lang="en-US" sz="2900" dirty="0" err="1">
                <a:latin typeface="Times New Roman" panose="02020603050405020304" pitchFamily="18" charset="0"/>
                <a:cs typeface="Times New Roman" panose="02020603050405020304" pitchFamily="18" charset="0"/>
              </a:rPr>
              <a:t>langkah-langkah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dalam</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menyusun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anggaran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dengan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metode</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stabilitas</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persediaan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adalah</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sebagai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berikut</a:t>
            </a:r>
            <a:r>
              <a:rPr lang="en-US" sz="2900" dirty="0">
                <a:latin typeface="Times New Roman" panose="02020603050405020304" pitchFamily="18" charset="0"/>
                <a:cs typeface="Times New Roman" panose="02020603050405020304" pitchFamily="18" charset="0"/>
              </a:rPr>
              <a:t>:</a:t>
            </a:r>
          </a:p>
          <a:p>
            <a:pPr>
              <a:buNone/>
            </a:pPr>
            <a:endParaRPr lang="en-US" sz="2900" dirty="0">
              <a:latin typeface="Times New Roman" panose="02020603050405020304" pitchFamily="18" charset="0"/>
              <a:cs typeface="Times New Roman" panose="02020603050405020304" pitchFamily="18" charset="0"/>
            </a:endParaRPr>
          </a:p>
          <a:p>
            <a:pPr>
              <a:buNone/>
            </a:pPr>
            <a:r>
              <a:rPr lang="en-US" sz="2900" dirty="0" err="1">
                <a:latin typeface="Times New Roman" panose="02020603050405020304" pitchFamily="18" charset="0"/>
                <a:cs typeface="Times New Roman" panose="02020603050405020304" pitchFamily="18" charset="0"/>
              </a:rPr>
              <a:t>Langkah</a:t>
            </a:r>
            <a:r>
              <a:rPr lang="en-US" sz="2900" dirty="0">
                <a:latin typeface="Times New Roman" panose="02020603050405020304" pitchFamily="18" charset="0"/>
                <a:cs typeface="Times New Roman" panose="02020603050405020304" pitchFamily="18" charset="0"/>
              </a:rPr>
              <a:t> 1 : </a:t>
            </a:r>
          </a:p>
          <a:p>
            <a:pPr>
              <a:buNone/>
            </a:pPr>
            <a:r>
              <a:rPr lang="en-US" sz="2900" dirty="0" err="1">
                <a:latin typeface="Times New Roman" panose="02020603050405020304" pitchFamily="18" charset="0"/>
                <a:cs typeface="Times New Roman" panose="02020603050405020304" pitchFamily="18" charset="0"/>
              </a:rPr>
              <a:t>Menentukan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tingkat</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produksi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setahun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untuk</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tahun</a:t>
            </a:r>
            <a:r>
              <a:rPr lang="en-US" sz="2900" dirty="0">
                <a:latin typeface="Times New Roman" panose="02020603050405020304" pitchFamily="18" charset="0"/>
                <a:cs typeface="Times New Roman" panose="02020603050405020304" pitchFamily="18" charset="0"/>
              </a:rPr>
              <a:t> 2017</a:t>
            </a:r>
          </a:p>
          <a:p>
            <a:pPr>
              <a:buNone/>
            </a:pPr>
            <a:r>
              <a:rPr lang="en-US" sz="2900" dirty="0" err="1">
                <a:latin typeface="Times New Roman" panose="02020603050405020304" pitchFamily="18" charset="0"/>
                <a:cs typeface="Times New Roman" panose="02020603050405020304" pitchFamily="18" charset="0"/>
              </a:rPr>
              <a:t>Penjualan</a:t>
            </a:r>
            <a:r>
              <a:rPr lang="en-US" sz="2900" dirty="0">
                <a:latin typeface="Times New Roman" panose="02020603050405020304" pitchFamily="18" charset="0"/>
                <a:cs typeface="Times New Roman" panose="02020603050405020304" pitchFamily="18" charset="0"/>
              </a:rPr>
              <a:t> 1 </a:t>
            </a:r>
            <a:r>
              <a:rPr lang="en-US" sz="2900" dirty="0" err="1">
                <a:latin typeface="Times New Roman" panose="02020603050405020304" pitchFamily="18" charset="0"/>
                <a:cs typeface="Times New Roman" panose="02020603050405020304" pitchFamily="18" charset="0"/>
              </a:rPr>
              <a:t>tahun</a:t>
            </a:r>
            <a:r>
              <a:rPr lang="en-US" sz="2900" dirty="0">
                <a:latin typeface="Times New Roman" panose="02020603050405020304" pitchFamily="18" charset="0"/>
                <a:cs typeface="Times New Roman" panose="02020603050405020304" pitchFamily="18" charset="0"/>
              </a:rPr>
              <a:t>                                            = 19.500 unit</a:t>
            </a:r>
          </a:p>
          <a:p>
            <a:pPr>
              <a:buNone/>
            </a:pPr>
            <a:r>
              <a:rPr lang="en-US" sz="2900" dirty="0" err="1">
                <a:latin typeface="Times New Roman" panose="02020603050405020304" pitchFamily="18" charset="0"/>
                <a:cs typeface="Times New Roman" panose="02020603050405020304" pitchFamily="18" charset="0"/>
              </a:rPr>
              <a:t>Persediaan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akhir</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tahun</a:t>
            </a:r>
            <a:r>
              <a:rPr lang="en-US" sz="2900" dirty="0">
                <a:latin typeface="Times New Roman" panose="02020603050405020304" pitchFamily="18" charset="0"/>
                <a:cs typeface="Times New Roman" panose="02020603050405020304" pitchFamily="18" charset="0"/>
              </a:rPr>
              <a:t>                                    = </a:t>
            </a:r>
            <a:r>
              <a:rPr lang="en-US" sz="2900" u="sng" dirty="0">
                <a:latin typeface="Times New Roman" panose="02020603050405020304" pitchFamily="18" charset="0"/>
                <a:cs typeface="Times New Roman" panose="02020603050405020304" pitchFamily="18" charset="0"/>
              </a:rPr>
              <a:t>  1.500 unit    +</a:t>
            </a:r>
            <a:endParaRPr lang="en-US" sz="2900" dirty="0">
              <a:latin typeface="Times New Roman" panose="02020603050405020304" pitchFamily="18" charset="0"/>
              <a:cs typeface="Times New Roman" panose="02020603050405020304" pitchFamily="18" charset="0"/>
            </a:endParaRPr>
          </a:p>
          <a:p>
            <a:pPr>
              <a:buNone/>
            </a:pPr>
            <a:r>
              <a:rPr lang="en-US" sz="2900" dirty="0" err="1">
                <a:latin typeface="Times New Roman" panose="02020603050405020304" pitchFamily="18" charset="0"/>
                <a:cs typeface="Times New Roman" panose="02020603050405020304" pitchFamily="18" charset="0"/>
              </a:rPr>
              <a:t>Kebutuhan</a:t>
            </a:r>
            <a:r>
              <a:rPr lang="en-US" sz="2900" dirty="0">
                <a:latin typeface="Times New Roman" panose="02020603050405020304" pitchFamily="18" charset="0"/>
                <a:cs typeface="Times New Roman" panose="02020603050405020304" pitchFamily="18" charset="0"/>
              </a:rPr>
              <a:t> 1 </a:t>
            </a:r>
            <a:r>
              <a:rPr lang="en-US" sz="2900" dirty="0" err="1">
                <a:latin typeface="Times New Roman" panose="02020603050405020304" pitchFamily="18" charset="0"/>
                <a:cs typeface="Times New Roman" panose="02020603050405020304" pitchFamily="18" charset="0"/>
              </a:rPr>
              <a:t>tahun</a:t>
            </a:r>
            <a:r>
              <a:rPr lang="en-US" sz="2900" dirty="0">
                <a:latin typeface="Times New Roman" panose="02020603050405020304" pitchFamily="18" charset="0"/>
                <a:cs typeface="Times New Roman" panose="02020603050405020304" pitchFamily="18" charset="0"/>
              </a:rPr>
              <a:t>                                         = 21.000 unit</a:t>
            </a:r>
          </a:p>
          <a:p>
            <a:pPr>
              <a:buNone/>
            </a:pPr>
            <a:r>
              <a:rPr lang="en-US" sz="2900" dirty="0" err="1">
                <a:latin typeface="Times New Roman" panose="02020603050405020304" pitchFamily="18" charset="0"/>
                <a:cs typeface="Times New Roman" panose="02020603050405020304" pitchFamily="18" charset="0"/>
              </a:rPr>
              <a:t>Persediaan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awal</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tahun</a:t>
            </a:r>
            <a:r>
              <a:rPr lang="en-US" sz="2900" dirty="0">
                <a:latin typeface="Times New Roman" panose="02020603050405020304" pitchFamily="18" charset="0"/>
                <a:cs typeface="Times New Roman" panose="02020603050405020304" pitchFamily="18" charset="0"/>
              </a:rPr>
              <a:t>                                    =</a:t>
            </a:r>
            <a:r>
              <a:rPr lang="en-US" sz="2900" u="sng" dirty="0">
                <a:latin typeface="Times New Roman" panose="02020603050405020304" pitchFamily="18" charset="0"/>
                <a:cs typeface="Times New Roman" panose="02020603050405020304" pitchFamily="18" charset="0"/>
              </a:rPr>
              <a:t>   3.000 unit    –</a:t>
            </a:r>
            <a:endParaRPr lang="en-US" sz="2900" dirty="0">
              <a:latin typeface="Times New Roman" panose="02020603050405020304" pitchFamily="18" charset="0"/>
              <a:cs typeface="Times New Roman" panose="02020603050405020304" pitchFamily="18" charset="0"/>
            </a:endParaRPr>
          </a:p>
          <a:p>
            <a:pPr>
              <a:buNone/>
            </a:pPr>
            <a:r>
              <a:rPr lang="en-US" sz="2900" dirty="0" err="1">
                <a:latin typeface="Times New Roman" panose="02020603050405020304" pitchFamily="18" charset="0"/>
                <a:cs typeface="Times New Roman" panose="02020603050405020304" pitchFamily="18" charset="0"/>
              </a:rPr>
              <a:t>Jumlah</a:t>
            </a:r>
            <a:r>
              <a:rPr lang="en-US" sz="2900" dirty="0">
                <a:latin typeface="Times New Roman" panose="02020603050405020304" pitchFamily="18" charset="0"/>
                <a:cs typeface="Times New Roman" panose="02020603050405020304" pitchFamily="18" charset="0"/>
              </a:rPr>
              <a:t> yang </a:t>
            </a:r>
            <a:r>
              <a:rPr lang="en-US" sz="2900" dirty="0" err="1">
                <a:latin typeface="Times New Roman" panose="02020603050405020304" pitchFamily="18" charset="0"/>
                <a:cs typeface="Times New Roman" panose="02020603050405020304" pitchFamily="18" charset="0"/>
              </a:rPr>
              <a:t>harus</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diproduksi</a:t>
            </a:r>
            <a:r>
              <a:rPr lang="en-US" sz="2900" dirty="0">
                <a:latin typeface="Times New Roman" panose="02020603050405020304" pitchFamily="18" charset="0"/>
                <a:cs typeface="Times New Roman" panose="02020603050405020304" pitchFamily="18" charset="0"/>
              </a:rPr>
              <a:t>                    = 18.000 unit</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472805" cy="5669280"/>
          </a:xfrm>
        </p:spPr>
        <p:txBody>
          <a:bodyPr>
            <a:normAutofit fontScale="25000" lnSpcReduction="20000"/>
          </a:bodyPr>
          <a:lstStyle/>
          <a:p>
            <a:pPr>
              <a:buNone/>
            </a:pPr>
            <a:r>
              <a:rPr lang="en-US" sz="9600" dirty="0" err="1">
                <a:latin typeface="Times New Roman" panose="02020603050405020304" pitchFamily="18" charset="0"/>
                <a:cs typeface="Times New Roman" panose="02020603050405020304" pitchFamily="18" charset="0"/>
              </a:rPr>
              <a:t>Langkah</a:t>
            </a:r>
            <a:r>
              <a:rPr lang="en-US" sz="9600" dirty="0">
                <a:latin typeface="Times New Roman" panose="02020603050405020304" pitchFamily="18" charset="0"/>
                <a:cs typeface="Times New Roman" panose="02020603050405020304" pitchFamily="18" charset="0"/>
              </a:rPr>
              <a:t> 2 : </a:t>
            </a:r>
          </a:p>
          <a:p>
            <a:pPr>
              <a:buNone/>
            </a:pPr>
            <a:r>
              <a:rPr lang="en-US" sz="9600" dirty="0" err="1">
                <a:latin typeface="Times New Roman" panose="02020603050405020304" pitchFamily="18" charset="0"/>
                <a:cs typeface="Times New Roman" panose="02020603050405020304" pitchFamily="18" charset="0"/>
              </a:rPr>
              <a:t>Menentukan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perkiraan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besarnya</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persed</a:t>
            </a:r>
            <a:r>
              <a:rPr lang="en-US" sz="9600" dirty="0">
                <a:latin typeface="Times New Roman" panose="02020603050405020304" pitchFamily="18" charset="0"/>
                <a:cs typeface="Times New Roman" panose="02020603050405020304" pitchFamily="18" charset="0"/>
              </a:rPr>
              <a:t> aw </a:t>
            </a:r>
            <a:r>
              <a:rPr lang="en-US" sz="9600" dirty="0" err="1">
                <a:latin typeface="Times New Roman" panose="02020603050405020304" pitchFamily="18" charset="0"/>
                <a:cs typeface="Times New Roman" panose="02020603050405020304" pitchFamily="18" charset="0"/>
              </a:rPr>
              <a:t>dan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ak</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tahun</a:t>
            </a:r>
            <a:endParaRPr lang="en-US" sz="9600" dirty="0">
              <a:latin typeface="Times New Roman" panose="02020603050405020304" pitchFamily="18" charset="0"/>
              <a:cs typeface="Times New Roman" panose="02020603050405020304" pitchFamily="18" charset="0"/>
            </a:endParaRPr>
          </a:p>
          <a:p>
            <a:pPr>
              <a:buNone/>
            </a:pPr>
            <a:endParaRPr lang="en-US" sz="9600" dirty="0">
              <a:latin typeface="Times New Roman" panose="02020603050405020304" pitchFamily="18" charset="0"/>
              <a:cs typeface="Times New Roman" panose="02020603050405020304" pitchFamily="18" charset="0"/>
            </a:endParaRPr>
          </a:p>
          <a:p>
            <a:pPr marL="0" indent="0">
              <a:buNone/>
            </a:pPr>
            <a:r>
              <a:rPr lang="en-US" sz="9600" dirty="0" err="1">
                <a:latin typeface="Times New Roman" panose="02020603050405020304" pitchFamily="18" charset="0"/>
                <a:cs typeface="Times New Roman" panose="02020603050405020304" pitchFamily="18" charset="0"/>
              </a:rPr>
              <a:t>Menghitung</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Persed</a:t>
            </a:r>
            <a:r>
              <a:rPr lang="en-US" sz="9600" dirty="0">
                <a:latin typeface="Times New Roman" panose="02020603050405020304" pitchFamily="18" charset="0"/>
                <a:cs typeface="Times New Roman" panose="02020603050405020304" pitchFamily="18" charset="0"/>
              </a:rPr>
              <a:t> aw - </a:t>
            </a:r>
            <a:r>
              <a:rPr lang="en-US" sz="9600" dirty="0" err="1">
                <a:latin typeface="Times New Roman" panose="02020603050405020304" pitchFamily="18" charset="0"/>
                <a:cs typeface="Times New Roman" panose="02020603050405020304" pitchFamily="18" charset="0"/>
              </a:rPr>
              <a:t>Persed</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ak</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dibagi</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satuan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waktu</a:t>
            </a:r>
            <a:endParaRPr lang="en-US" sz="9600" dirty="0">
              <a:latin typeface="Times New Roman" panose="02020603050405020304" pitchFamily="18" charset="0"/>
              <a:cs typeface="Times New Roman" panose="02020603050405020304" pitchFamily="18" charset="0"/>
            </a:endParaRPr>
          </a:p>
          <a:p>
            <a:pPr>
              <a:buNone/>
            </a:pPr>
            <a:r>
              <a:rPr lang="en-US" sz="9600" dirty="0" err="1">
                <a:latin typeface="Times New Roman" panose="02020603050405020304" pitchFamily="18" charset="0"/>
                <a:cs typeface="Times New Roman" panose="02020603050405020304" pitchFamily="18" charset="0"/>
              </a:rPr>
              <a:t>Selisih</a:t>
            </a:r>
            <a:r>
              <a:rPr lang="en-US" sz="9600" dirty="0">
                <a:latin typeface="Times New Roman" panose="02020603050405020304" pitchFamily="18" charset="0"/>
                <a:cs typeface="Times New Roman" panose="02020603050405020304" pitchFamily="18" charset="0"/>
              </a:rPr>
              <a:t> = 3.000 – 1.500 = 1.500 </a:t>
            </a:r>
            <a:r>
              <a:rPr lang="en-US" sz="9600" dirty="0">
                <a:latin typeface="Times New Roman" panose="02020603050405020304"/>
                <a:cs typeface="Times New Roman" panose="02020603050405020304"/>
              </a:rPr>
              <a:t>► 1.500/12 = 125 ► </a:t>
            </a:r>
            <a:r>
              <a:rPr lang="en-US" sz="9600" dirty="0" err="1">
                <a:latin typeface="Times New Roman" panose="02020603050405020304"/>
                <a:cs typeface="Times New Roman" panose="02020603050405020304"/>
              </a:rPr>
              <a:t>alokasikan</a:t>
            </a:r>
            <a:r>
              <a:rPr lang="en-US" sz="9600" dirty="0">
                <a:latin typeface="Times New Roman" panose="02020603050405020304"/>
                <a:cs typeface="Times New Roman" panose="02020603050405020304"/>
              </a:rPr>
              <a:t> </a:t>
            </a:r>
            <a:r>
              <a:rPr lang="en-US" sz="9600" dirty="0" err="1">
                <a:latin typeface="Times New Roman" panose="02020603050405020304"/>
                <a:cs typeface="Times New Roman" panose="02020603050405020304"/>
              </a:rPr>
              <a:t>jan</a:t>
            </a:r>
            <a:r>
              <a:rPr lang="en-US" sz="9600" dirty="0">
                <a:latin typeface="Times New Roman" panose="02020603050405020304"/>
                <a:cs typeface="Times New Roman" panose="02020603050405020304"/>
              </a:rPr>
              <a:t>-des</a:t>
            </a:r>
            <a:endParaRPr lang="en-US" sz="9600" dirty="0">
              <a:latin typeface="Times New Roman" panose="02020603050405020304" pitchFamily="18" charset="0"/>
              <a:cs typeface="Times New Roman" panose="02020603050405020304" pitchFamily="18" charset="0"/>
            </a:endParaRPr>
          </a:p>
          <a:p>
            <a:pPr>
              <a:buNone/>
            </a:pPr>
            <a:endParaRPr lang="en-US" sz="9600" dirty="0">
              <a:latin typeface="Times New Roman" panose="02020603050405020304" pitchFamily="18" charset="0"/>
              <a:cs typeface="Times New Roman" panose="02020603050405020304" pitchFamily="18" charset="0"/>
            </a:endParaRPr>
          </a:p>
          <a:p>
            <a:pPr>
              <a:buNone/>
            </a:pPr>
            <a:r>
              <a:rPr lang="en-US" sz="9600" dirty="0" err="1">
                <a:latin typeface="Times New Roman" panose="02020603050405020304" pitchFamily="18" charset="0"/>
                <a:cs typeface="Times New Roman" panose="02020603050405020304" pitchFamily="18" charset="0"/>
              </a:rPr>
              <a:t>Langkah</a:t>
            </a:r>
            <a:r>
              <a:rPr lang="en-US" sz="9600" dirty="0">
                <a:latin typeface="Times New Roman" panose="02020603050405020304" pitchFamily="18" charset="0"/>
                <a:cs typeface="Times New Roman" panose="02020603050405020304" pitchFamily="18" charset="0"/>
              </a:rPr>
              <a:t> 3 : </a:t>
            </a:r>
          </a:p>
          <a:p>
            <a:pPr marL="0" indent="0">
              <a:buNone/>
            </a:pPr>
            <a:r>
              <a:rPr lang="en-US" sz="9600" dirty="0" err="1">
                <a:latin typeface="Times New Roman" panose="02020603050405020304" pitchFamily="18" charset="0"/>
                <a:cs typeface="Times New Roman" panose="02020603050405020304" pitchFamily="18" charset="0"/>
              </a:rPr>
              <a:t>Mengalokasikan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persed</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dari</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waktu</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ke</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waktu</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Ada</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dua</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cara</a:t>
            </a:r>
            <a:r>
              <a:rPr lang="en-US" sz="9600" dirty="0">
                <a:latin typeface="Times New Roman" panose="02020603050405020304" pitchFamily="18" charset="0"/>
                <a:cs typeface="Times New Roman" panose="02020603050405020304" pitchFamily="18" charset="0"/>
              </a:rPr>
              <a:t> yang </a:t>
            </a:r>
            <a:r>
              <a:rPr lang="en-US" sz="9600" dirty="0" err="1">
                <a:latin typeface="Times New Roman" panose="02020603050405020304" pitchFamily="18" charset="0"/>
                <a:cs typeface="Times New Roman" panose="02020603050405020304" pitchFamily="18" charset="0"/>
              </a:rPr>
              <a:t>sama</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seperti</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pada</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Stabilitas</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Produksi</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yakni</a:t>
            </a:r>
            <a:r>
              <a:rPr lang="en-US" sz="9600" dirty="0">
                <a:latin typeface="Times New Roman" panose="02020603050405020304" pitchFamily="18" charset="0"/>
                <a:cs typeface="Times New Roman" panose="02020603050405020304" pitchFamily="18" charset="0"/>
              </a:rPr>
              <a:t>:</a:t>
            </a:r>
          </a:p>
          <a:p>
            <a:pPr>
              <a:buNone/>
            </a:pPr>
            <a:r>
              <a:rPr lang="en-US" sz="9600" dirty="0">
                <a:latin typeface="Times New Roman" panose="02020603050405020304" pitchFamily="18" charset="0"/>
                <a:cs typeface="Times New Roman" panose="02020603050405020304" pitchFamily="18" charset="0"/>
              </a:rPr>
              <a:t>1.  </a:t>
            </a:r>
            <a:r>
              <a:rPr lang="en-US" sz="9600" dirty="0" err="1">
                <a:latin typeface="Times New Roman" panose="02020603050405020304" pitchFamily="18" charset="0"/>
                <a:cs typeface="Times New Roman" panose="02020603050405020304" pitchFamily="18" charset="0"/>
              </a:rPr>
              <a:t>Membagi</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selisih</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persed</a:t>
            </a:r>
            <a:r>
              <a:rPr lang="en-US" sz="9600" dirty="0">
                <a:latin typeface="Times New Roman" panose="02020603050405020304" pitchFamily="18" charset="0"/>
                <a:cs typeface="Times New Roman" panose="02020603050405020304" pitchFamily="18" charset="0"/>
              </a:rPr>
              <a:t> aw </a:t>
            </a:r>
            <a:r>
              <a:rPr lang="en-US" sz="9600" dirty="0" err="1">
                <a:latin typeface="Times New Roman" panose="02020603050405020304" pitchFamily="18" charset="0"/>
                <a:cs typeface="Times New Roman" panose="02020603050405020304" pitchFamily="18" charset="0"/>
              </a:rPr>
              <a:t>dan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ak</a:t>
            </a:r>
            <a:r>
              <a:rPr lang="en-US" sz="9600" dirty="0">
                <a:latin typeface="Times New Roman" panose="02020603050405020304" pitchFamily="18" charset="0"/>
                <a:cs typeface="Times New Roman" panose="02020603050405020304" pitchFamily="18" charset="0"/>
              </a:rPr>
              <a:t>  dg </a:t>
            </a:r>
            <a:r>
              <a:rPr lang="en-US" sz="9600" dirty="0" err="1">
                <a:latin typeface="Times New Roman" panose="02020603050405020304" pitchFamily="18" charset="0"/>
                <a:cs typeface="Times New Roman" panose="02020603050405020304" pitchFamily="18" charset="0"/>
              </a:rPr>
              <a:t>satuan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waktu</a:t>
            </a:r>
            <a:r>
              <a:rPr lang="en-US" sz="9600" dirty="0">
                <a:latin typeface="Times New Roman" panose="02020603050405020304" pitchFamily="18" charset="0"/>
                <a:cs typeface="Times New Roman" panose="02020603050405020304" pitchFamily="18" charset="0"/>
              </a:rPr>
              <a:t> yg </a:t>
            </a:r>
            <a:r>
              <a:rPr lang="en-US" sz="9600" dirty="0" err="1">
                <a:latin typeface="Times New Roman" panose="02020603050405020304" pitchFamily="18" charset="0"/>
                <a:cs typeface="Times New Roman" panose="02020603050405020304" pitchFamily="18" charset="0"/>
              </a:rPr>
              <a:t>dipakai</a:t>
            </a:r>
            <a:endParaRPr lang="en-US" sz="9600" dirty="0">
              <a:latin typeface="Times New Roman" panose="02020603050405020304" pitchFamily="18" charset="0"/>
              <a:cs typeface="Times New Roman" panose="02020603050405020304" pitchFamily="18" charset="0"/>
            </a:endParaRPr>
          </a:p>
          <a:p>
            <a:pPr>
              <a:buNone/>
            </a:pPr>
            <a:r>
              <a:rPr lang="en-US" sz="9600" dirty="0">
                <a:latin typeface="Times New Roman" panose="02020603050405020304" pitchFamily="18" charset="0"/>
                <a:cs typeface="Times New Roman" panose="02020603050405020304" pitchFamily="18" charset="0"/>
              </a:rPr>
              <a:t>2.   </a:t>
            </a:r>
            <a:r>
              <a:rPr lang="en-US" sz="9600" dirty="0" err="1">
                <a:latin typeface="Times New Roman" panose="02020603050405020304" pitchFamily="18" charset="0"/>
                <a:cs typeface="Times New Roman" panose="02020603050405020304" pitchFamily="18" charset="0"/>
              </a:rPr>
              <a:t>Membagi</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selisih</a:t>
            </a:r>
            <a:r>
              <a:rPr lang="en-US" sz="9600" dirty="0">
                <a:latin typeface="Times New Roman" panose="02020603050405020304" pitchFamily="18" charset="0"/>
                <a:cs typeface="Times New Roman" panose="02020603050405020304" pitchFamily="18" charset="0"/>
              </a:rPr>
              <a:t>  dg </a:t>
            </a:r>
            <a:r>
              <a:rPr lang="en-US" sz="9600" dirty="0" err="1">
                <a:latin typeface="Times New Roman" panose="02020603050405020304" pitchFamily="18" charset="0"/>
                <a:cs typeface="Times New Roman" panose="02020603050405020304" pitchFamily="18" charset="0"/>
              </a:rPr>
              <a:t>satuan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bil</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hingga</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diperoleh</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angka</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bulat</a:t>
            </a:r>
            <a:endParaRPr lang="en-US" sz="9600" dirty="0">
              <a:latin typeface="Times New Roman" panose="02020603050405020304" pitchFamily="18" charset="0"/>
              <a:cs typeface="Times New Roman" panose="02020603050405020304" pitchFamily="18" charset="0"/>
            </a:endParaRPr>
          </a:p>
          <a:p>
            <a:pPr>
              <a:buNone/>
            </a:pPr>
            <a:endParaRPr lang="en-US" sz="9600" dirty="0">
              <a:latin typeface="Times New Roman" panose="02020603050405020304" pitchFamily="18" charset="0"/>
              <a:cs typeface="Times New Roman" panose="02020603050405020304" pitchFamily="18" charset="0"/>
            </a:endParaRPr>
          </a:p>
          <a:p>
            <a:pPr>
              <a:buNone/>
            </a:pPr>
            <a:r>
              <a:rPr lang="en-US" sz="9600" dirty="0" err="1">
                <a:latin typeface="Times New Roman" panose="02020603050405020304" pitchFamily="18" charset="0"/>
                <a:cs typeface="Times New Roman" panose="02020603050405020304" pitchFamily="18" charset="0"/>
              </a:rPr>
              <a:t>Langkah</a:t>
            </a:r>
            <a:r>
              <a:rPr lang="en-US" sz="9600" dirty="0">
                <a:latin typeface="Times New Roman" panose="02020603050405020304" pitchFamily="18" charset="0"/>
                <a:cs typeface="Times New Roman" panose="02020603050405020304" pitchFamily="18" charset="0"/>
              </a:rPr>
              <a:t> 4. : </a:t>
            </a:r>
          </a:p>
          <a:p>
            <a:pPr>
              <a:buNone/>
            </a:pPr>
            <a:r>
              <a:rPr lang="en-US" sz="9600" dirty="0" err="1">
                <a:latin typeface="Times New Roman" panose="02020603050405020304" pitchFamily="18" charset="0"/>
                <a:cs typeface="Times New Roman" panose="02020603050405020304" pitchFamily="18" charset="0"/>
              </a:rPr>
              <a:t>Menyajikan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Anggaran</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Produksi</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dalam</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Tabel</a:t>
            </a:r>
            <a:endParaRPr lang="en-US" sz="9600" dirty="0">
              <a:latin typeface="Times New Roman" panose="02020603050405020304" pitchFamily="18" charset="0"/>
              <a:cs typeface="Times New Roman" panose="02020603050405020304" pitchFamily="18" charset="0"/>
            </a:endParaRPr>
          </a:p>
          <a:p>
            <a:pPr>
              <a:buNone/>
            </a:pPr>
            <a:r>
              <a:rPr lang="en-US" sz="9600" dirty="0">
                <a:latin typeface="Times New Roman" panose="02020603050405020304" pitchFamily="18" charset="0"/>
                <a:cs typeface="Times New Roman" panose="02020603050405020304" pitchFamily="18" charset="0"/>
              </a:rPr>
              <a:t>Tingkat </a:t>
            </a:r>
            <a:r>
              <a:rPr lang="en-US" sz="9600" dirty="0" err="1">
                <a:latin typeface="Times New Roman" panose="02020603050405020304" pitchFamily="18" charset="0"/>
                <a:cs typeface="Times New Roman" panose="02020603050405020304" pitchFamily="18" charset="0"/>
              </a:rPr>
              <a:t>Produksi</a:t>
            </a:r>
            <a:r>
              <a:rPr lang="en-US" sz="9600" dirty="0">
                <a:latin typeface="Times New Roman" panose="02020603050405020304" pitchFamily="18" charset="0"/>
                <a:cs typeface="Times New Roman" panose="02020603050405020304" pitchFamily="18" charset="0"/>
              </a:rPr>
              <a:t> = ( </a:t>
            </a:r>
            <a:r>
              <a:rPr lang="en-US" sz="9600" dirty="0" err="1">
                <a:latin typeface="Times New Roman" panose="02020603050405020304" pitchFamily="18" charset="0"/>
                <a:cs typeface="Times New Roman" panose="02020603050405020304" pitchFamily="18" charset="0"/>
              </a:rPr>
              <a:t>Penjualan</a:t>
            </a:r>
            <a:r>
              <a:rPr lang="en-US" sz="9600" dirty="0">
                <a:latin typeface="Times New Roman" panose="02020603050405020304" pitchFamily="18" charset="0"/>
                <a:cs typeface="Times New Roman" panose="02020603050405020304" pitchFamily="18" charset="0"/>
              </a:rPr>
              <a:t> + </a:t>
            </a:r>
            <a:r>
              <a:rPr lang="en-US" sz="9600" dirty="0" err="1">
                <a:latin typeface="Times New Roman" panose="02020603050405020304" pitchFamily="18" charset="0"/>
                <a:cs typeface="Times New Roman" panose="02020603050405020304" pitchFamily="18" charset="0"/>
              </a:rPr>
              <a:t>Persed</a:t>
            </a:r>
            <a:r>
              <a:rPr lang="en-US" sz="9600" dirty="0">
                <a:latin typeface="Times New Roman" panose="02020603050405020304" pitchFamily="18" charset="0"/>
                <a:cs typeface="Times New Roman" panose="02020603050405020304" pitchFamily="18" charset="0"/>
              </a:rPr>
              <a:t> </a:t>
            </a:r>
            <a:r>
              <a:rPr lang="en-US" sz="9600" dirty="0" err="1">
                <a:latin typeface="Times New Roman" panose="02020603050405020304" pitchFamily="18" charset="0"/>
                <a:cs typeface="Times New Roman" panose="02020603050405020304" pitchFamily="18" charset="0"/>
              </a:rPr>
              <a:t>ak</a:t>
            </a:r>
            <a:r>
              <a:rPr lang="en-US" sz="9600" dirty="0">
                <a:latin typeface="Times New Roman" panose="02020603050405020304" pitchFamily="18" charset="0"/>
                <a:cs typeface="Times New Roman" panose="02020603050405020304" pitchFamily="18" charset="0"/>
              </a:rPr>
              <a:t>) – </a:t>
            </a:r>
            <a:r>
              <a:rPr lang="en-US" sz="9600" dirty="0" err="1">
                <a:latin typeface="Times New Roman" panose="02020603050405020304" pitchFamily="18" charset="0"/>
                <a:cs typeface="Times New Roman" panose="02020603050405020304" pitchFamily="18" charset="0"/>
              </a:rPr>
              <a:t>persed</a:t>
            </a:r>
            <a:r>
              <a:rPr lang="en-US" sz="9600" dirty="0">
                <a:latin typeface="Times New Roman" panose="02020603050405020304" pitchFamily="18" charset="0"/>
                <a:cs typeface="Times New Roman" panose="02020603050405020304" pitchFamily="18" charset="0"/>
              </a:rPr>
              <a:t> aw</a:t>
            </a:r>
          </a:p>
          <a:p>
            <a:pPr algn="ctr">
              <a:buNone/>
            </a:pPr>
            <a:r>
              <a:rPr lang="en-US" sz="9600" dirty="0">
                <a:latin typeface="Times New Roman" panose="02020603050405020304" pitchFamily="18" charset="0"/>
                <a:cs typeface="Times New Roman" panose="02020603050405020304" pitchFamily="18" charset="0"/>
              </a:rPr>
              <a:t>▼</a:t>
            </a:r>
          </a:p>
          <a:p>
            <a:pPr>
              <a:buNone/>
            </a:pPr>
            <a:endParaRPr lang="en-US" sz="8000" dirty="0">
              <a:latin typeface="Times New Roman" panose="02020603050405020304" pitchFamily="18" charset="0"/>
              <a:cs typeface="Times New Roman" panose="02020603050405020304" pitchFamily="18" charset="0"/>
            </a:endParaRPr>
          </a:p>
          <a:p>
            <a:pPr>
              <a:buNone/>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8829821"/>
              </p:ext>
            </p:extLst>
          </p:nvPr>
        </p:nvGraphicFramePr>
        <p:xfrm>
          <a:off x="685800" y="533400"/>
          <a:ext cx="7772400" cy="5547360"/>
        </p:xfrm>
        <a:graphic>
          <a:graphicData uri="http://schemas.openxmlformats.org/drawingml/2006/table">
            <a:tbl>
              <a:tblPr firstRow="1" bandRow="1">
                <a:tableStyleId>{5940675A-B579-460E-94D1-54222C63F5DA}</a:tableStyleId>
              </a:tblPr>
              <a:tblGrid>
                <a:gridCol w="1295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gridCol w="1295400">
                  <a:extLst>
                    <a:ext uri="{9D8B030D-6E8A-4147-A177-3AD203B41FA5}">
                      <a16:colId xmlns:a16="http://schemas.microsoft.com/office/drawing/2014/main" val="20005"/>
                    </a:ext>
                  </a:extLst>
                </a:gridCol>
              </a:tblGrid>
              <a:tr h="370840">
                <a:tc>
                  <a:txBody>
                    <a:bodyPr/>
                    <a:lstStyle/>
                    <a:p>
                      <a:pPr algn="ctr"/>
                      <a:r>
                        <a:rPr lang="en-US" sz="2000" dirty="0" err="1">
                          <a:latin typeface="Times New Roman" panose="02020603050405020304" pitchFamily="18" charset="0"/>
                          <a:cs typeface="Times New Roman" panose="02020603050405020304" pitchFamily="18" charset="0"/>
                        </a:rPr>
                        <a:t>Bl</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Penjualan</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Persed</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ak</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Jml</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Persed</a:t>
                      </a:r>
                      <a:r>
                        <a:rPr lang="en-US" sz="2000" dirty="0">
                          <a:latin typeface="Times New Roman" panose="02020603050405020304" pitchFamily="18" charset="0"/>
                          <a:cs typeface="Times New Roman" panose="02020603050405020304" pitchFamily="18" charset="0"/>
                        </a:rPr>
                        <a:t> aw</a:t>
                      </a:r>
                    </a:p>
                  </a:txBody>
                  <a:tcPr/>
                </a:tc>
                <a:tc>
                  <a:txBody>
                    <a:bodyPr/>
                    <a:lstStyle/>
                    <a:p>
                      <a:pPr algn="ctr"/>
                      <a:r>
                        <a:rPr lang="en-US" sz="2000" dirty="0" err="1">
                          <a:latin typeface="Times New Roman" panose="02020603050405020304" pitchFamily="18" charset="0"/>
                          <a:cs typeface="Times New Roman" panose="02020603050405020304" pitchFamily="18" charset="0"/>
                        </a:rPr>
                        <a:t>produksi</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lang="en-US" sz="2000" dirty="0">
                          <a:latin typeface="Times New Roman" panose="02020603050405020304" pitchFamily="18" charset="0"/>
                          <a:cs typeface="Times New Roman" panose="02020603050405020304" pitchFamily="18" charset="0"/>
                        </a:rPr>
                        <a:t>Jan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2.875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4.375</a:t>
                      </a:r>
                    </a:p>
                  </a:txBody>
                  <a:tcPr/>
                </a:tc>
                <a:tc>
                  <a:txBody>
                    <a:bodyPr/>
                    <a:lstStyle/>
                    <a:p>
                      <a:pPr algn="ctr"/>
                      <a:r>
                        <a:rPr lang="en-US" sz="2000" b="0" dirty="0">
                          <a:latin typeface="Times New Roman" panose="02020603050405020304" pitchFamily="18" charset="0"/>
                          <a:cs typeface="Times New Roman" panose="02020603050405020304" pitchFamily="18" charset="0"/>
                        </a:rPr>
                        <a:t>3.000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1.375</a:t>
                      </a:r>
                    </a:p>
                  </a:txBody>
                  <a:tcPr/>
                </a:tc>
                <a:extLst>
                  <a:ext uri="{0D108BD9-81ED-4DB2-BD59-A6C34878D82A}">
                    <a16:rowId xmlns:a16="http://schemas.microsoft.com/office/drawing/2014/main" val="10001"/>
                  </a:ext>
                </a:extLst>
              </a:tr>
              <a:tr h="370840">
                <a:tc>
                  <a:txBody>
                    <a:bodyPr/>
                    <a:lstStyle/>
                    <a:p>
                      <a:pPr algn="ctr"/>
                      <a:r>
                        <a:rPr lang="en-US" sz="2000" dirty="0">
                          <a:latin typeface="Times New Roman" panose="02020603050405020304" pitchFamily="18" charset="0"/>
                          <a:cs typeface="Times New Roman" panose="02020603050405020304" pitchFamily="18" charset="0"/>
                        </a:rPr>
                        <a:t>Feb</a:t>
                      </a:r>
                    </a:p>
                  </a:txBody>
                  <a:tcPr/>
                </a:tc>
                <a:tc>
                  <a:txBody>
                    <a:bodyPr/>
                    <a:lstStyle/>
                    <a:p>
                      <a:pPr algn="ctr"/>
                      <a:r>
                        <a:rPr lang="en-US" sz="2000" dirty="0">
                          <a:latin typeface="Times New Roman" panose="02020603050405020304" pitchFamily="18" charset="0"/>
                          <a:cs typeface="Times New Roman" panose="02020603050405020304" pitchFamily="18" charset="0"/>
                        </a:rPr>
                        <a:t>1.400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2.750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4.150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2.875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1.275</a:t>
                      </a:r>
                    </a:p>
                  </a:txBody>
                  <a:tcPr/>
                </a:tc>
                <a:extLst>
                  <a:ext uri="{0D108BD9-81ED-4DB2-BD59-A6C34878D82A}">
                    <a16:rowId xmlns:a16="http://schemas.microsoft.com/office/drawing/2014/main" val="10002"/>
                  </a:ext>
                </a:extLst>
              </a:tr>
              <a:tr h="370840">
                <a:tc>
                  <a:txBody>
                    <a:bodyPr/>
                    <a:lstStyle/>
                    <a:p>
                      <a:pPr algn="ctr"/>
                      <a:r>
                        <a:rPr lang="en-US" sz="2000" dirty="0" err="1">
                          <a:latin typeface="Times New Roman" panose="02020603050405020304" pitchFamily="18" charset="0"/>
                          <a:cs typeface="Times New Roman" panose="02020603050405020304" pitchFamily="18" charset="0"/>
                        </a:rPr>
                        <a:t>Maret</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1.600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2.625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4.225</a:t>
                      </a:r>
                    </a:p>
                  </a:txBody>
                  <a:tcPr/>
                </a:tc>
                <a:tc>
                  <a:txBody>
                    <a:bodyPr/>
                    <a:lstStyle/>
                    <a:p>
                      <a:pPr algn="ctr"/>
                      <a:r>
                        <a:rPr lang="en-US" sz="2000" dirty="0"/>
                        <a:t>2.750</a:t>
                      </a:r>
                      <a:endParaRPr lang="en-US" sz="20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1.475</a:t>
                      </a:r>
                    </a:p>
                  </a:txBody>
                  <a:tcPr/>
                </a:tc>
                <a:extLst>
                  <a:ext uri="{0D108BD9-81ED-4DB2-BD59-A6C34878D82A}">
                    <a16:rowId xmlns:a16="http://schemas.microsoft.com/office/drawing/2014/main" val="10003"/>
                  </a:ext>
                </a:extLst>
              </a:tr>
              <a:tr h="370840">
                <a:tc>
                  <a:txBody>
                    <a:bodyPr/>
                    <a:lstStyle/>
                    <a:p>
                      <a:pPr algn="ctr"/>
                      <a:r>
                        <a:rPr lang="en-US" sz="2000" dirty="0">
                          <a:latin typeface="Times New Roman" panose="02020603050405020304" pitchFamily="18" charset="0"/>
                          <a:cs typeface="Times New Roman" panose="02020603050405020304" pitchFamily="18" charset="0"/>
                        </a:rPr>
                        <a:t>Apr</a:t>
                      </a:r>
                    </a:p>
                  </a:txBody>
                  <a:tcPr/>
                </a:tc>
                <a:tc>
                  <a:txBody>
                    <a:bodyPr/>
                    <a:lstStyle/>
                    <a:p>
                      <a:pPr algn="ctr"/>
                      <a:r>
                        <a:rPr lang="en-US" sz="2000" dirty="0">
                          <a:latin typeface="Times New Roman" panose="02020603050405020304" pitchFamily="18" charset="0"/>
                          <a:cs typeface="Times New Roman" panose="02020603050405020304" pitchFamily="18" charset="0"/>
                        </a:rPr>
                        <a:t>1.700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4.200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2.625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1.575</a:t>
                      </a:r>
                    </a:p>
                  </a:txBody>
                  <a:tcPr/>
                </a:tc>
                <a:extLst>
                  <a:ext uri="{0D108BD9-81ED-4DB2-BD59-A6C34878D82A}">
                    <a16:rowId xmlns:a16="http://schemas.microsoft.com/office/drawing/2014/main" val="10004"/>
                  </a:ext>
                </a:extLst>
              </a:tr>
              <a:tr h="370840">
                <a:tc>
                  <a:txBody>
                    <a:bodyPr/>
                    <a:lstStyle/>
                    <a:p>
                      <a:pPr algn="ctr"/>
                      <a:r>
                        <a:rPr lang="en-US" sz="2000" dirty="0">
                          <a:latin typeface="Times New Roman" panose="02020603050405020304" pitchFamily="18" charset="0"/>
                          <a:cs typeface="Times New Roman" panose="02020603050405020304" pitchFamily="18" charset="0"/>
                        </a:rPr>
                        <a:t>Mei</a:t>
                      </a:r>
                    </a:p>
                  </a:txBody>
                  <a:tcPr/>
                </a:tc>
                <a:tc>
                  <a:txBody>
                    <a:bodyPr/>
                    <a:lstStyle/>
                    <a:p>
                      <a:pPr algn="ctr"/>
                      <a:r>
                        <a:rPr lang="en-US" sz="2000" dirty="0">
                          <a:latin typeface="Times New Roman" panose="02020603050405020304" pitchFamily="18" charset="0"/>
                          <a:cs typeface="Times New Roman" panose="02020603050405020304" pitchFamily="18" charset="0"/>
                        </a:rPr>
                        <a:t>1.600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2.375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3.975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   2.500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1.475</a:t>
                      </a:r>
                    </a:p>
                  </a:txBody>
                  <a:tcPr/>
                </a:tc>
                <a:extLst>
                  <a:ext uri="{0D108BD9-81ED-4DB2-BD59-A6C34878D82A}">
                    <a16:rowId xmlns:a16="http://schemas.microsoft.com/office/drawing/2014/main" val="10005"/>
                  </a:ext>
                </a:extLst>
              </a:tr>
              <a:tr h="370840">
                <a:tc>
                  <a:txBody>
                    <a:bodyPr/>
                    <a:lstStyle/>
                    <a:p>
                      <a:pPr algn="ctr"/>
                      <a:r>
                        <a:rPr lang="en-US" sz="2000" dirty="0" err="1">
                          <a:latin typeface="Times New Roman" panose="02020603050405020304" pitchFamily="18" charset="0"/>
                          <a:cs typeface="Times New Roman" panose="02020603050405020304" pitchFamily="18" charset="0"/>
                        </a:rPr>
                        <a:t>Juni</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2.250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3.750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2.375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1.375</a:t>
                      </a:r>
                    </a:p>
                  </a:txBody>
                  <a:tcPr/>
                </a:tc>
                <a:extLst>
                  <a:ext uri="{0D108BD9-81ED-4DB2-BD59-A6C34878D82A}">
                    <a16:rowId xmlns:a16="http://schemas.microsoft.com/office/drawing/2014/main" val="10006"/>
                  </a:ext>
                </a:extLst>
              </a:tr>
              <a:tr h="370840">
                <a:tc>
                  <a:txBody>
                    <a:bodyPr/>
                    <a:lstStyle/>
                    <a:p>
                      <a:pPr algn="ctr"/>
                      <a:r>
                        <a:rPr lang="en-US" sz="2000" dirty="0" err="1">
                          <a:latin typeface="Times New Roman" panose="02020603050405020304" pitchFamily="18" charset="0"/>
                          <a:cs typeface="Times New Roman" panose="02020603050405020304" pitchFamily="18" charset="0"/>
                        </a:rPr>
                        <a:t>Juli</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1.800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2.125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3.925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2.250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1.675</a:t>
                      </a:r>
                    </a:p>
                  </a:txBody>
                  <a:tcPr/>
                </a:tc>
                <a:extLst>
                  <a:ext uri="{0D108BD9-81ED-4DB2-BD59-A6C34878D82A}">
                    <a16:rowId xmlns:a16="http://schemas.microsoft.com/office/drawing/2014/main" val="10007"/>
                  </a:ext>
                </a:extLst>
              </a:tr>
              <a:tr h="370840">
                <a:tc>
                  <a:txBody>
                    <a:bodyPr/>
                    <a:lstStyle/>
                    <a:p>
                      <a:pPr algn="ctr"/>
                      <a:r>
                        <a:rPr lang="en-US" sz="2000" dirty="0" err="1">
                          <a:latin typeface="Times New Roman" panose="02020603050405020304" pitchFamily="18" charset="0"/>
                          <a:cs typeface="Times New Roman" panose="02020603050405020304" pitchFamily="18" charset="0"/>
                        </a:rPr>
                        <a:t>Agust</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1.700</a:t>
                      </a:r>
                    </a:p>
                  </a:txBody>
                  <a:tcPr/>
                </a:tc>
                <a:tc>
                  <a:txBody>
                    <a:bodyPr/>
                    <a:lstStyle/>
                    <a:p>
                      <a:pPr algn="ctr"/>
                      <a:r>
                        <a:rPr lang="en-US" sz="2000" dirty="0">
                          <a:latin typeface="Times New Roman" panose="02020603050405020304" pitchFamily="18" charset="0"/>
                          <a:cs typeface="Times New Roman" panose="02020603050405020304" pitchFamily="18" charset="0"/>
                        </a:rPr>
                        <a:t>2.000</a:t>
                      </a:r>
                    </a:p>
                  </a:txBody>
                  <a:tcPr/>
                </a:tc>
                <a:tc>
                  <a:txBody>
                    <a:bodyPr/>
                    <a:lstStyle/>
                    <a:p>
                      <a:pPr algn="ctr"/>
                      <a:r>
                        <a:rPr lang="en-US" sz="2000" dirty="0">
                          <a:latin typeface="Times New Roman" panose="02020603050405020304" pitchFamily="18" charset="0"/>
                          <a:cs typeface="Times New Roman" panose="02020603050405020304" pitchFamily="18" charset="0"/>
                        </a:rPr>
                        <a:t>3.700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2.125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1.575</a:t>
                      </a:r>
                    </a:p>
                  </a:txBody>
                  <a:tcPr/>
                </a:tc>
                <a:extLst>
                  <a:ext uri="{0D108BD9-81ED-4DB2-BD59-A6C34878D82A}">
                    <a16:rowId xmlns:a16="http://schemas.microsoft.com/office/drawing/2014/main" val="10008"/>
                  </a:ext>
                </a:extLst>
              </a:tr>
              <a:tr h="370840">
                <a:tc>
                  <a:txBody>
                    <a:bodyPr/>
                    <a:lstStyle/>
                    <a:p>
                      <a:pPr algn="ctr"/>
                      <a:r>
                        <a:rPr lang="en-US" sz="2000" dirty="0">
                          <a:latin typeface="Times New Roman" panose="02020603050405020304" pitchFamily="18" charset="0"/>
                          <a:cs typeface="Times New Roman" panose="02020603050405020304" pitchFamily="18" charset="0"/>
                        </a:rPr>
                        <a:t>Sep</a:t>
                      </a:r>
                    </a:p>
                  </a:txBody>
                  <a:tcPr/>
                </a:tc>
                <a:tc>
                  <a:txBody>
                    <a:bodyPr/>
                    <a:lstStyle/>
                    <a:p>
                      <a:pPr algn="ctr"/>
                      <a:r>
                        <a:rPr lang="en-US" sz="2000" dirty="0">
                          <a:latin typeface="Times New Roman" panose="02020603050405020304" pitchFamily="18" charset="0"/>
                          <a:cs typeface="Times New Roman" panose="02020603050405020304" pitchFamily="18" charset="0"/>
                        </a:rPr>
                        <a:t>1.800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1.875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3.675</a:t>
                      </a:r>
                    </a:p>
                  </a:txBody>
                  <a:tcPr/>
                </a:tc>
                <a:tc>
                  <a:txBody>
                    <a:bodyPr/>
                    <a:lstStyle/>
                    <a:p>
                      <a:pPr algn="ctr"/>
                      <a:r>
                        <a:rPr lang="en-US" sz="2000" dirty="0">
                          <a:latin typeface="Times New Roman" panose="02020603050405020304" pitchFamily="18" charset="0"/>
                          <a:cs typeface="Times New Roman" panose="02020603050405020304" pitchFamily="18" charset="0"/>
                        </a:rPr>
                        <a:t>2.000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1.675</a:t>
                      </a:r>
                    </a:p>
                  </a:txBody>
                  <a:tcPr/>
                </a:tc>
                <a:extLst>
                  <a:ext uri="{0D108BD9-81ED-4DB2-BD59-A6C34878D82A}">
                    <a16:rowId xmlns:a16="http://schemas.microsoft.com/office/drawing/2014/main" val="10009"/>
                  </a:ext>
                </a:extLst>
              </a:tr>
              <a:tr h="370840">
                <a:tc>
                  <a:txBody>
                    <a:bodyPr/>
                    <a:lstStyle/>
                    <a:p>
                      <a:pPr algn="ctr"/>
                      <a:r>
                        <a:rPr lang="en-US" sz="2000" dirty="0" err="1">
                          <a:latin typeface="Times New Roman" panose="02020603050405020304" pitchFamily="18" charset="0"/>
                          <a:cs typeface="Times New Roman" panose="02020603050405020304" pitchFamily="18" charset="0"/>
                        </a:rPr>
                        <a:t>Okt</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1.600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1.750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3.350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1.875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1.475</a:t>
                      </a:r>
                    </a:p>
                  </a:txBody>
                  <a:tcPr/>
                </a:tc>
                <a:extLst>
                  <a:ext uri="{0D108BD9-81ED-4DB2-BD59-A6C34878D82A}">
                    <a16:rowId xmlns:a16="http://schemas.microsoft.com/office/drawing/2014/main" val="10010"/>
                  </a:ext>
                </a:extLst>
              </a:tr>
              <a:tr h="370840">
                <a:tc>
                  <a:txBody>
                    <a:bodyPr/>
                    <a:lstStyle/>
                    <a:p>
                      <a:pPr algn="ctr"/>
                      <a:r>
                        <a:rPr lang="en-US" sz="2000" dirty="0" err="1">
                          <a:latin typeface="Times New Roman" panose="02020603050405020304" pitchFamily="18" charset="0"/>
                          <a:cs typeface="Times New Roman" panose="02020603050405020304" pitchFamily="18" charset="0"/>
                        </a:rPr>
                        <a:t>Nop</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1.800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b="0" dirty="0"/>
                        <a:t>1.625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3.425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1.750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1.675</a:t>
                      </a:r>
                    </a:p>
                  </a:txBody>
                  <a:tcPr/>
                </a:tc>
                <a:extLst>
                  <a:ext uri="{0D108BD9-81ED-4DB2-BD59-A6C34878D82A}">
                    <a16:rowId xmlns:a16="http://schemas.microsoft.com/office/drawing/2014/main" val="10011"/>
                  </a:ext>
                </a:extLst>
              </a:tr>
              <a:tr h="370840">
                <a:tc>
                  <a:txBody>
                    <a:bodyPr/>
                    <a:lstStyle/>
                    <a:p>
                      <a:pPr algn="ctr"/>
                      <a:r>
                        <a:rPr lang="en-US" sz="2000" dirty="0">
                          <a:latin typeface="Times New Roman" panose="02020603050405020304" pitchFamily="18" charset="0"/>
                          <a:cs typeface="Times New Roman" panose="02020603050405020304" pitchFamily="18" charset="0"/>
                        </a:rPr>
                        <a:t>Des</a:t>
                      </a:r>
                    </a:p>
                  </a:txBody>
                  <a:tcPr/>
                </a:tc>
                <a:tc>
                  <a:txBody>
                    <a:bodyPr/>
                    <a:lstStyle/>
                    <a:p>
                      <a:pPr algn="ctr"/>
                      <a:r>
                        <a:rPr lang="en-US" sz="2000" dirty="0">
                          <a:latin typeface="Times New Roman" panose="02020603050405020304" pitchFamily="18" charset="0"/>
                          <a:cs typeface="Times New Roman" panose="02020603050405020304" pitchFamily="18" charset="0"/>
                        </a:rPr>
                        <a:t>1.500</a:t>
                      </a:r>
                    </a:p>
                  </a:txBody>
                  <a:tcPr/>
                </a:tc>
                <a:tc>
                  <a:txBody>
                    <a:bodyPr/>
                    <a:lstStyle/>
                    <a:p>
                      <a:pPr algn="ctr"/>
                      <a:r>
                        <a:rPr lang="en-US" sz="2000" b="0" dirty="0">
                          <a:latin typeface="Times New Roman" panose="02020603050405020304" pitchFamily="18" charset="0"/>
                          <a:cs typeface="Times New Roman" panose="02020603050405020304" pitchFamily="18" charset="0"/>
                        </a:rPr>
                        <a:t>1.500</a:t>
                      </a:r>
                    </a:p>
                  </a:txBody>
                  <a:tcPr/>
                </a:tc>
                <a:tc>
                  <a:txBody>
                    <a:bodyPr/>
                    <a:lstStyle/>
                    <a:p>
                      <a:pPr algn="ctr"/>
                      <a:r>
                        <a:rPr lang="en-US" sz="2000" dirty="0">
                          <a:latin typeface="Times New Roman" panose="02020603050405020304" pitchFamily="18" charset="0"/>
                          <a:cs typeface="Times New Roman" panose="02020603050405020304" pitchFamily="18" charset="0"/>
                        </a:rPr>
                        <a:t>3.000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1.625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1.375</a:t>
                      </a:r>
                    </a:p>
                  </a:txBody>
                  <a:tcPr/>
                </a:tc>
                <a:extLst>
                  <a:ext uri="{0D108BD9-81ED-4DB2-BD59-A6C34878D82A}">
                    <a16:rowId xmlns:a16="http://schemas.microsoft.com/office/drawing/2014/main" val="10012"/>
                  </a:ext>
                </a:extLst>
              </a:tr>
              <a:tr h="370840">
                <a:tc>
                  <a:txBody>
                    <a:bodyPr/>
                    <a:lstStyle/>
                    <a:p>
                      <a:pPr algn="ctr"/>
                      <a:r>
                        <a:rPr lang="en-US" sz="2000" dirty="0" err="1">
                          <a:latin typeface="Times New Roman" panose="02020603050405020304" pitchFamily="18" charset="0"/>
                          <a:cs typeface="Times New Roman" panose="02020603050405020304" pitchFamily="18" charset="0"/>
                        </a:rPr>
                        <a:t>jml</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19.500</a:t>
                      </a:r>
                    </a:p>
                  </a:txBody>
                  <a:tcPr/>
                </a:tc>
                <a:tc>
                  <a:txBody>
                    <a:bodyPr/>
                    <a:lstStyle/>
                    <a:p>
                      <a:pPr algn="ctr"/>
                      <a:r>
                        <a:rPr lang="en-US" sz="2000" dirty="0">
                          <a:latin typeface="Times New Roman" panose="02020603050405020304" pitchFamily="18" charset="0"/>
                          <a:cs typeface="Times New Roman" panose="02020603050405020304" pitchFamily="18" charset="0"/>
                        </a:rPr>
                        <a:t>1.500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b="0" dirty="0"/>
                        <a:t>21.000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b="0" dirty="0"/>
                        <a:t>3.000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b="0" dirty="0"/>
                        <a:t>18.000</a:t>
                      </a:r>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955"/>
            <a:ext cx="8229600" cy="702310"/>
          </a:xfrm>
        </p:spPr>
        <p:txBody>
          <a:bodyPr>
            <a:normAutofit fontScale="90000"/>
          </a:bodyPr>
          <a:lstStyle/>
          <a:p>
            <a:br>
              <a:rPr lang="en-US" sz="2000" dirty="0" err="1">
                <a:latin typeface="Times New Roman" panose="02020603050405020304" pitchFamily="18" charset="0"/>
                <a:cs typeface="Times New Roman" panose="02020603050405020304" pitchFamily="18" charset="0"/>
                <a:sym typeface="+mn-ea"/>
              </a:rPr>
            </a:br>
            <a:r>
              <a:rPr lang="en-US" sz="2000" dirty="0" err="1">
                <a:latin typeface="Times New Roman" panose="02020603050405020304" pitchFamily="18" charset="0"/>
                <a:cs typeface="Times New Roman" panose="02020603050405020304" pitchFamily="18" charset="0"/>
                <a:sym typeface="+mn-ea"/>
              </a:rPr>
              <a:t>Persed</a:t>
            </a:r>
            <a:r>
              <a:rPr lang="en-US" sz="2000" dirty="0">
                <a:latin typeface="Times New Roman" panose="02020603050405020304" pitchFamily="18" charset="0"/>
                <a:cs typeface="Times New Roman" panose="02020603050405020304" pitchFamily="18" charset="0"/>
                <a:sym typeface="+mn-ea"/>
              </a:rPr>
              <a:t> aw - </a:t>
            </a:r>
            <a:r>
              <a:rPr lang="en-US" sz="2000" dirty="0" err="1">
                <a:latin typeface="Times New Roman" panose="02020603050405020304" pitchFamily="18" charset="0"/>
                <a:cs typeface="Times New Roman" panose="02020603050405020304" pitchFamily="18" charset="0"/>
                <a:sym typeface="+mn-ea"/>
              </a:rPr>
              <a:t>Persed</a:t>
            </a:r>
            <a:r>
              <a:rPr lang="en-US" sz="2000" dirty="0">
                <a:latin typeface="Times New Roman" panose="02020603050405020304" pitchFamily="18" charset="0"/>
                <a:cs typeface="Times New Roman" panose="02020603050405020304" pitchFamily="18" charset="0"/>
                <a:sym typeface="+mn-ea"/>
              </a:rPr>
              <a:t> </a:t>
            </a:r>
            <a:r>
              <a:rPr lang="en-US" sz="2000" dirty="0" err="1">
                <a:latin typeface="Times New Roman" panose="02020603050405020304" pitchFamily="18" charset="0"/>
                <a:cs typeface="Times New Roman" panose="02020603050405020304" pitchFamily="18" charset="0"/>
                <a:sym typeface="+mn-ea"/>
              </a:rPr>
              <a:t>ak / periode = 3000 - 1500 / 12 = 1.500/12 = 125 ►krn data positip maka dikurangkan pada produksi ►1500 -125 = 1.375 (lanjutkan)</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endParaRPr lang="en-US" sz="200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nvPr>
        </p:nvGraphicFramePr>
        <p:xfrm>
          <a:off x="457200" y="888365"/>
          <a:ext cx="8229600" cy="5547360"/>
        </p:xfrm>
        <a:graphic>
          <a:graphicData uri="http://schemas.openxmlformats.org/drawingml/2006/table">
            <a:tbl>
              <a:tblPr firstRow="1" bandRow="1">
                <a:tableStyleId>{5940675A-B579-460E-94D1-54222C63F5DA}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396240">
                <a:tc>
                  <a:txBody>
                    <a:bodyPr/>
                    <a:lstStyle/>
                    <a:p>
                      <a:pPr algn="ctr"/>
                      <a:r>
                        <a:rPr lang="en-US" sz="2000" dirty="0" err="1">
                          <a:latin typeface="Times New Roman" panose="02020603050405020304" pitchFamily="18" charset="0"/>
                          <a:cs typeface="Times New Roman" panose="02020603050405020304" pitchFamily="18" charset="0"/>
                        </a:rPr>
                        <a:t>Bl</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Penjualan</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Persed</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ak</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Jml</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Persed</a:t>
                      </a:r>
                      <a:r>
                        <a:rPr lang="en-US" sz="2000" dirty="0">
                          <a:latin typeface="Times New Roman" panose="02020603050405020304" pitchFamily="18" charset="0"/>
                          <a:cs typeface="Times New Roman" panose="02020603050405020304" pitchFamily="18" charset="0"/>
                        </a:rPr>
                        <a:t> aw</a:t>
                      </a:r>
                    </a:p>
                  </a:txBody>
                  <a:tcPr/>
                </a:tc>
                <a:tc>
                  <a:txBody>
                    <a:bodyPr/>
                    <a:lstStyle/>
                    <a:p>
                      <a:pPr algn="ctr"/>
                      <a:r>
                        <a:rPr lang="en-US" sz="2000" dirty="0" err="1">
                          <a:latin typeface="Times New Roman" panose="02020603050405020304" pitchFamily="18" charset="0"/>
                          <a:cs typeface="Times New Roman" panose="02020603050405020304" pitchFamily="18" charset="0"/>
                        </a:rPr>
                        <a:t>produksi</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pPr algn="ctr"/>
                      <a:r>
                        <a:rPr lang="en-US" sz="2000" dirty="0">
                          <a:latin typeface="Times New Roman" panose="02020603050405020304" pitchFamily="18" charset="0"/>
                          <a:cs typeface="Times New Roman" panose="02020603050405020304" pitchFamily="18" charset="0"/>
                        </a:rPr>
                        <a:t>Jan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algn="ctr"/>
                      <a:r>
                        <a:rPr lang="en-US" sz="2000" b="0" dirty="0">
                          <a:latin typeface="Times New Roman" panose="02020603050405020304" pitchFamily="18" charset="0"/>
                          <a:cs typeface="Times New Roman" panose="02020603050405020304" pitchFamily="18" charset="0"/>
                        </a:rPr>
                        <a:t>3.000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1.375</a:t>
                      </a:r>
                    </a:p>
                  </a:txBody>
                  <a:tcPr/>
                </a:tc>
                <a:extLst>
                  <a:ext uri="{0D108BD9-81ED-4DB2-BD59-A6C34878D82A}">
                    <a16:rowId xmlns:a16="http://schemas.microsoft.com/office/drawing/2014/main" val="10001"/>
                  </a:ext>
                </a:extLst>
              </a:tr>
              <a:tr h="396240">
                <a:tc>
                  <a:txBody>
                    <a:bodyPr/>
                    <a:lstStyle/>
                    <a:p>
                      <a:pPr algn="ctr"/>
                      <a:r>
                        <a:rPr lang="en-US" sz="2000" dirty="0">
                          <a:latin typeface="Times New Roman" panose="02020603050405020304" pitchFamily="18" charset="0"/>
                          <a:cs typeface="Times New Roman" panose="02020603050405020304" pitchFamily="18" charset="0"/>
                        </a:rPr>
                        <a:t>Feb</a:t>
                      </a:r>
                    </a:p>
                  </a:txBody>
                  <a:tcPr/>
                </a:tc>
                <a:tc>
                  <a:txBody>
                    <a:bodyPr/>
                    <a:lstStyle/>
                    <a:p>
                      <a:pPr algn="ctr"/>
                      <a:r>
                        <a:rPr lang="en-US" sz="2000" dirty="0">
                          <a:latin typeface="Times New Roman" panose="02020603050405020304" pitchFamily="18" charset="0"/>
                          <a:cs typeface="Times New Roman" panose="02020603050405020304" pitchFamily="18" charset="0"/>
                        </a:rPr>
                        <a:t>1.400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1.275</a:t>
                      </a:r>
                    </a:p>
                  </a:txBody>
                  <a:tcPr/>
                </a:tc>
                <a:extLst>
                  <a:ext uri="{0D108BD9-81ED-4DB2-BD59-A6C34878D82A}">
                    <a16:rowId xmlns:a16="http://schemas.microsoft.com/office/drawing/2014/main" val="10002"/>
                  </a:ext>
                </a:extLst>
              </a:tr>
              <a:tr h="370840">
                <a:tc>
                  <a:txBody>
                    <a:bodyPr/>
                    <a:lstStyle/>
                    <a:p>
                      <a:pPr algn="ctr"/>
                      <a:r>
                        <a:rPr lang="en-US" sz="2000" dirty="0" err="1">
                          <a:latin typeface="Times New Roman" panose="02020603050405020304" pitchFamily="18" charset="0"/>
                          <a:cs typeface="Times New Roman" panose="02020603050405020304" pitchFamily="18" charset="0"/>
                        </a:rPr>
                        <a:t>Maret</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1.600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algn="ctr"/>
                      <a:endParaRPr lang="en-US" sz="20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1.475</a:t>
                      </a:r>
                    </a:p>
                  </a:txBody>
                  <a:tcPr/>
                </a:tc>
                <a:extLst>
                  <a:ext uri="{0D108BD9-81ED-4DB2-BD59-A6C34878D82A}">
                    <a16:rowId xmlns:a16="http://schemas.microsoft.com/office/drawing/2014/main" val="10003"/>
                  </a:ext>
                </a:extLst>
              </a:tr>
              <a:tr h="370840">
                <a:tc>
                  <a:txBody>
                    <a:bodyPr/>
                    <a:lstStyle/>
                    <a:p>
                      <a:pPr algn="ctr"/>
                      <a:r>
                        <a:rPr lang="en-US" sz="2000" dirty="0">
                          <a:latin typeface="Times New Roman" panose="02020603050405020304" pitchFamily="18" charset="0"/>
                          <a:cs typeface="Times New Roman" panose="02020603050405020304" pitchFamily="18" charset="0"/>
                        </a:rPr>
                        <a:t>Apr</a:t>
                      </a:r>
                    </a:p>
                  </a:txBody>
                  <a:tcPr/>
                </a:tc>
                <a:tc>
                  <a:txBody>
                    <a:bodyPr/>
                    <a:lstStyle/>
                    <a:p>
                      <a:pPr algn="ctr"/>
                      <a:r>
                        <a:rPr lang="en-US" sz="2000" dirty="0">
                          <a:latin typeface="Times New Roman" panose="02020603050405020304" pitchFamily="18" charset="0"/>
                          <a:cs typeface="Times New Roman" panose="02020603050405020304" pitchFamily="18" charset="0"/>
                        </a:rPr>
                        <a:t>1.700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1.575</a:t>
                      </a:r>
                    </a:p>
                  </a:txBody>
                  <a:tcPr/>
                </a:tc>
                <a:extLst>
                  <a:ext uri="{0D108BD9-81ED-4DB2-BD59-A6C34878D82A}">
                    <a16:rowId xmlns:a16="http://schemas.microsoft.com/office/drawing/2014/main" val="10004"/>
                  </a:ext>
                </a:extLst>
              </a:tr>
              <a:tr h="370840">
                <a:tc>
                  <a:txBody>
                    <a:bodyPr/>
                    <a:lstStyle/>
                    <a:p>
                      <a:pPr algn="ctr"/>
                      <a:r>
                        <a:rPr lang="en-US" sz="2000" dirty="0">
                          <a:latin typeface="Times New Roman" panose="02020603050405020304" pitchFamily="18" charset="0"/>
                          <a:cs typeface="Times New Roman" panose="02020603050405020304" pitchFamily="18" charset="0"/>
                        </a:rPr>
                        <a:t>Mei</a:t>
                      </a:r>
                    </a:p>
                  </a:txBody>
                  <a:tcPr/>
                </a:tc>
                <a:tc>
                  <a:txBody>
                    <a:bodyPr/>
                    <a:lstStyle/>
                    <a:p>
                      <a:pPr algn="ctr"/>
                      <a:r>
                        <a:rPr lang="en-US" sz="2000" dirty="0">
                          <a:latin typeface="Times New Roman" panose="02020603050405020304" pitchFamily="18" charset="0"/>
                          <a:cs typeface="Times New Roman" panose="02020603050405020304" pitchFamily="18" charset="0"/>
                        </a:rPr>
                        <a:t>1.600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1.475</a:t>
                      </a:r>
                    </a:p>
                  </a:txBody>
                  <a:tcPr/>
                </a:tc>
                <a:extLst>
                  <a:ext uri="{0D108BD9-81ED-4DB2-BD59-A6C34878D82A}">
                    <a16:rowId xmlns:a16="http://schemas.microsoft.com/office/drawing/2014/main" val="10005"/>
                  </a:ext>
                </a:extLst>
              </a:tr>
              <a:tr h="396240">
                <a:tc>
                  <a:txBody>
                    <a:bodyPr/>
                    <a:lstStyle/>
                    <a:p>
                      <a:pPr algn="ctr"/>
                      <a:r>
                        <a:rPr lang="en-US" sz="2000" dirty="0" err="1">
                          <a:latin typeface="Times New Roman" panose="02020603050405020304" pitchFamily="18" charset="0"/>
                          <a:cs typeface="Times New Roman" panose="02020603050405020304" pitchFamily="18" charset="0"/>
                        </a:rPr>
                        <a:t>Juni</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1.375</a:t>
                      </a:r>
                    </a:p>
                  </a:txBody>
                  <a:tcPr/>
                </a:tc>
                <a:extLst>
                  <a:ext uri="{0D108BD9-81ED-4DB2-BD59-A6C34878D82A}">
                    <a16:rowId xmlns:a16="http://schemas.microsoft.com/office/drawing/2014/main" val="10006"/>
                  </a:ext>
                </a:extLst>
              </a:tr>
              <a:tr h="370840">
                <a:tc>
                  <a:txBody>
                    <a:bodyPr/>
                    <a:lstStyle/>
                    <a:p>
                      <a:pPr algn="ctr"/>
                      <a:r>
                        <a:rPr lang="en-US" sz="2000" dirty="0" err="1">
                          <a:latin typeface="Times New Roman" panose="02020603050405020304" pitchFamily="18" charset="0"/>
                          <a:cs typeface="Times New Roman" panose="02020603050405020304" pitchFamily="18" charset="0"/>
                        </a:rPr>
                        <a:t>Juli</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1.800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1.675</a:t>
                      </a:r>
                    </a:p>
                  </a:txBody>
                  <a:tcPr/>
                </a:tc>
                <a:extLst>
                  <a:ext uri="{0D108BD9-81ED-4DB2-BD59-A6C34878D82A}">
                    <a16:rowId xmlns:a16="http://schemas.microsoft.com/office/drawing/2014/main" val="10007"/>
                  </a:ext>
                </a:extLst>
              </a:tr>
              <a:tr h="370840">
                <a:tc>
                  <a:txBody>
                    <a:bodyPr/>
                    <a:lstStyle/>
                    <a:p>
                      <a:pPr algn="ctr"/>
                      <a:r>
                        <a:rPr lang="en-US" sz="2000" dirty="0" err="1">
                          <a:latin typeface="Times New Roman" panose="02020603050405020304" pitchFamily="18" charset="0"/>
                          <a:cs typeface="Times New Roman" panose="02020603050405020304" pitchFamily="18" charset="0"/>
                        </a:rPr>
                        <a:t>Agust</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1.700</a:t>
                      </a:r>
                    </a:p>
                  </a:txBody>
                  <a:tcPr/>
                </a:tc>
                <a:tc>
                  <a:txBody>
                    <a:bodyPr/>
                    <a:lstStyle/>
                    <a:p>
                      <a:pPr algn="ctr"/>
                      <a:endParaRPr lang="en-US" sz="2000" dirty="0">
                        <a:latin typeface="Times New Roman" panose="02020603050405020304" pitchFamily="18" charset="0"/>
                        <a:cs typeface="Times New Roman" panose="02020603050405020304" pitchFamily="18" charset="0"/>
                      </a:endParaRPr>
                    </a:p>
                  </a:txBody>
                  <a:tcPr/>
                </a:tc>
                <a:tc>
                  <a:txBody>
                    <a:bodyPr/>
                    <a:lstStyle/>
                    <a:p>
                      <a:pPr algn="ctr"/>
                      <a:endParaRPr lang="en-US" sz="20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1.575</a:t>
                      </a:r>
                    </a:p>
                  </a:txBody>
                  <a:tcPr/>
                </a:tc>
                <a:extLst>
                  <a:ext uri="{0D108BD9-81ED-4DB2-BD59-A6C34878D82A}">
                    <a16:rowId xmlns:a16="http://schemas.microsoft.com/office/drawing/2014/main" val="10008"/>
                  </a:ext>
                </a:extLst>
              </a:tr>
              <a:tr h="370840">
                <a:tc>
                  <a:txBody>
                    <a:bodyPr/>
                    <a:lstStyle/>
                    <a:p>
                      <a:pPr algn="ctr"/>
                      <a:r>
                        <a:rPr lang="en-US" sz="2000" dirty="0">
                          <a:latin typeface="Times New Roman" panose="02020603050405020304" pitchFamily="18" charset="0"/>
                          <a:cs typeface="Times New Roman" panose="02020603050405020304" pitchFamily="18" charset="0"/>
                        </a:rPr>
                        <a:t>Sep</a:t>
                      </a:r>
                    </a:p>
                  </a:txBody>
                  <a:tcPr/>
                </a:tc>
                <a:tc>
                  <a:txBody>
                    <a:bodyPr/>
                    <a:lstStyle/>
                    <a:p>
                      <a:pPr algn="ctr"/>
                      <a:r>
                        <a:rPr lang="en-US" sz="2000" dirty="0">
                          <a:latin typeface="Times New Roman" panose="02020603050405020304" pitchFamily="18" charset="0"/>
                          <a:cs typeface="Times New Roman" panose="02020603050405020304" pitchFamily="18" charset="0"/>
                        </a:rPr>
                        <a:t>1.800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1.875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sz="2000" dirty="0"/>
                    </a:p>
                  </a:txBody>
                  <a:tcPr/>
                </a:tc>
                <a:tc>
                  <a:txBody>
                    <a:bodyPr/>
                    <a:lstStyle/>
                    <a:p>
                      <a:pPr algn="ctr"/>
                      <a:endParaRPr lang="en-US" sz="200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1.675</a:t>
                      </a:r>
                    </a:p>
                  </a:txBody>
                  <a:tcPr/>
                </a:tc>
                <a:extLst>
                  <a:ext uri="{0D108BD9-81ED-4DB2-BD59-A6C34878D82A}">
                    <a16:rowId xmlns:a16="http://schemas.microsoft.com/office/drawing/2014/main" val="10009"/>
                  </a:ext>
                </a:extLst>
              </a:tr>
              <a:tr h="370840">
                <a:tc>
                  <a:txBody>
                    <a:bodyPr/>
                    <a:lstStyle/>
                    <a:p>
                      <a:pPr algn="ctr"/>
                      <a:r>
                        <a:rPr lang="en-US" sz="2000" dirty="0" err="1">
                          <a:latin typeface="Times New Roman" panose="02020603050405020304" pitchFamily="18" charset="0"/>
                          <a:cs typeface="Times New Roman" panose="02020603050405020304" pitchFamily="18" charset="0"/>
                        </a:rPr>
                        <a:t>Okt</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1.600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1.750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3.350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1.875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1.475</a:t>
                      </a:r>
                    </a:p>
                  </a:txBody>
                  <a:tcPr/>
                </a:tc>
                <a:extLst>
                  <a:ext uri="{0D108BD9-81ED-4DB2-BD59-A6C34878D82A}">
                    <a16:rowId xmlns:a16="http://schemas.microsoft.com/office/drawing/2014/main" val="10010"/>
                  </a:ext>
                </a:extLst>
              </a:tr>
              <a:tr h="370840">
                <a:tc>
                  <a:txBody>
                    <a:bodyPr/>
                    <a:lstStyle/>
                    <a:p>
                      <a:pPr algn="ctr"/>
                      <a:r>
                        <a:rPr lang="en-US" sz="2000" dirty="0" err="1">
                          <a:latin typeface="Times New Roman" panose="02020603050405020304" pitchFamily="18" charset="0"/>
                          <a:cs typeface="Times New Roman" panose="02020603050405020304" pitchFamily="18" charset="0"/>
                        </a:rPr>
                        <a:t>Nop</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1.800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b="0" dirty="0"/>
                        <a:t>1.625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3.425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1.750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1.675</a:t>
                      </a:r>
                    </a:p>
                  </a:txBody>
                  <a:tcPr/>
                </a:tc>
                <a:extLst>
                  <a:ext uri="{0D108BD9-81ED-4DB2-BD59-A6C34878D82A}">
                    <a16:rowId xmlns:a16="http://schemas.microsoft.com/office/drawing/2014/main" val="10011"/>
                  </a:ext>
                </a:extLst>
              </a:tr>
              <a:tr h="370840">
                <a:tc>
                  <a:txBody>
                    <a:bodyPr/>
                    <a:lstStyle/>
                    <a:p>
                      <a:pPr algn="ctr"/>
                      <a:r>
                        <a:rPr lang="en-US" sz="2000" dirty="0">
                          <a:latin typeface="Times New Roman" panose="02020603050405020304" pitchFamily="18" charset="0"/>
                          <a:cs typeface="Times New Roman" panose="02020603050405020304" pitchFamily="18" charset="0"/>
                        </a:rPr>
                        <a:t>Des</a:t>
                      </a:r>
                    </a:p>
                  </a:txBody>
                  <a:tcPr/>
                </a:tc>
                <a:tc>
                  <a:txBody>
                    <a:bodyPr/>
                    <a:lstStyle/>
                    <a:p>
                      <a:pPr algn="ctr"/>
                      <a:r>
                        <a:rPr lang="en-US" sz="2000" dirty="0">
                          <a:latin typeface="Times New Roman" panose="02020603050405020304" pitchFamily="18" charset="0"/>
                          <a:cs typeface="Times New Roman" panose="02020603050405020304" pitchFamily="18" charset="0"/>
                        </a:rPr>
                        <a:t>1.500</a:t>
                      </a:r>
                    </a:p>
                  </a:txBody>
                  <a:tcPr/>
                </a:tc>
                <a:tc>
                  <a:txBody>
                    <a:bodyPr/>
                    <a:lstStyle/>
                    <a:p>
                      <a:pPr algn="ctr"/>
                      <a:r>
                        <a:rPr lang="en-US" sz="2000" b="1" dirty="0">
                          <a:latin typeface="Times New Roman" panose="02020603050405020304" pitchFamily="18" charset="0"/>
                          <a:cs typeface="Times New Roman" panose="02020603050405020304" pitchFamily="18" charset="0"/>
                        </a:rPr>
                        <a:t>1.500</a:t>
                      </a:r>
                    </a:p>
                  </a:txBody>
                  <a:tcPr/>
                </a:tc>
                <a:tc>
                  <a:txBody>
                    <a:bodyPr/>
                    <a:lstStyle/>
                    <a:p>
                      <a:pPr algn="ctr"/>
                      <a:r>
                        <a:rPr lang="en-US" sz="2000" dirty="0">
                          <a:latin typeface="Times New Roman" panose="02020603050405020304" pitchFamily="18" charset="0"/>
                          <a:cs typeface="Times New Roman" panose="02020603050405020304" pitchFamily="18" charset="0"/>
                        </a:rPr>
                        <a:t>3.000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1.625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dirty="0"/>
                        <a:t>1.375</a:t>
                      </a:r>
                    </a:p>
                  </a:txBody>
                  <a:tcPr/>
                </a:tc>
                <a:extLst>
                  <a:ext uri="{0D108BD9-81ED-4DB2-BD59-A6C34878D82A}">
                    <a16:rowId xmlns:a16="http://schemas.microsoft.com/office/drawing/2014/main" val="10012"/>
                  </a:ext>
                </a:extLst>
              </a:tr>
              <a:tr h="370840">
                <a:tc>
                  <a:txBody>
                    <a:bodyPr/>
                    <a:lstStyle/>
                    <a:p>
                      <a:pPr algn="ctr"/>
                      <a:r>
                        <a:rPr lang="en-US" sz="2000" dirty="0" err="1">
                          <a:latin typeface="Times New Roman" panose="02020603050405020304" pitchFamily="18" charset="0"/>
                          <a:cs typeface="Times New Roman" panose="02020603050405020304" pitchFamily="18" charset="0"/>
                        </a:rPr>
                        <a:t>jml</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19.500</a:t>
                      </a:r>
                    </a:p>
                  </a:txBody>
                  <a:tcPr/>
                </a:tc>
                <a:tc>
                  <a:txBody>
                    <a:bodyPr/>
                    <a:lstStyle/>
                    <a:p>
                      <a:pPr algn="ctr"/>
                      <a:r>
                        <a:rPr lang="en-US" sz="2000" dirty="0">
                          <a:latin typeface="Times New Roman" panose="02020603050405020304" pitchFamily="18" charset="0"/>
                          <a:cs typeface="Times New Roman" panose="02020603050405020304" pitchFamily="18" charset="0"/>
                        </a:rPr>
                        <a:t>1.500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b="0" dirty="0"/>
                        <a:t>21.000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b="0" dirty="0"/>
                        <a:t>3.000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000" b="0" dirty="0"/>
                        <a:t>18.000</a:t>
                      </a:r>
                    </a:p>
                  </a:txBody>
                  <a:tcPr/>
                </a:tc>
                <a:extLst>
                  <a:ext uri="{0D108BD9-81ED-4DB2-BD59-A6C34878D82A}">
                    <a16:rowId xmlns:a16="http://schemas.microsoft.com/office/drawing/2014/main" val="1001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rmAutofit/>
          </a:bodyPr>
          <a:lstStyle/>
          <a:p>
            <a:pPr>
              <a:buNone/>
            </a:pPr>
            <a:r>
              <a:rPr lang="en-US" sz="2000" b="1"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Gabungan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antara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Stabilitas</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Produk</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dan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Stabilitas</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Persediaan</a:t>
            </a:r>
            <a:endParaRPr lang="en-US" sz="2000" b="1" dirty="0">
              <a:latin typeface="Times New Roman" panose="02020603050405020304" pitchFamily="18" charset="0"/>
              <a:cs typeface="Times New Roman" panose="02020603050405020304" pitchFamily="18" charset="0"/>
            </a:endParaRPr>
          </a:p>
          <a:p>
            <a:pPr>
              <a:buNone/>
            </a:pPr>
            <a:r>
              <a:rPr lang="en-US" sz="2000" dirty="0">
                <a:latin typeface="Times New Roman" panose="02020603050405020304" pitchFamily="18" charset="0"/>
                <a:cs typeface="Times New Roman" panose="02020603050405020304" pitchFamily="18" charset="0"/>
              </a:rPr>
              <a:t>	PT. APPLE </a:t>
            </a:r>
            <a:r>
              <a:rPr lang="en-US" sz="2000" dirty="0" err="1">
                <a:latin typeface="Times New Roman" panose="02020603050405020304" pitchFamily="18" charset="0"/>
                <a:cs typeface="Times New Roman" panose="02020603050405020304" pitchFamily="18" charset="0"/>
              </a:rPr>
              <a:t>merencanakan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penjualan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tahun</a:t>
            </a:r>
            <a:r>
              <a:rPr lang="en-US" sz="2000" dirty="0">
                <a:latin typeface="Times New Roman" panose="02020603050405020304" pitchFamily="18" charset="0"/>
                <a:cs typeface="Times New Roman" panose="02020603050405020304" pitchFamily="18" charset="0"/>
              </a:rPr>
              <a:t> 2018 </a:t>
            </a:r>
            <a:r>
              <a:rPr lang="en-US" sz="2000" dirty="0" err="1">
                <a:latin typeface="Times New Roman" panose="02020603050405020304" pitchFamily="18" charset="0"/>
                <a:cs typeface="Times New Roman" panose="02020603050405020304" pitchFamily="18" charset="0"/>
              </a:rPr>
              <a:t>sebagai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berikut</a:t>
            </a:r>
            <a:r>
              <a:rPr lang="en-US" sz="2000" dirty="0">
                <a:latin typeface="Times New Roman" panose="02020603050405020304" pitchFamily="18" charset="0"/>
                <a:cs typeface="Times New Roman" panose="02020603050405020304" pitchFamily="18" charset="0"/>
              </a:rPr>
              <a:t> :</a:t>
            </a:r>
          </a:p>
          <a:p>
            <a:pPr>
              <a:buNone/>
            </a:pPr>
            <a:r>
              <a:rPr lang="en-US" sz="2000" b="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URAIAN	RENCANA PENJUALAN</a:t>
            </a:r>
          </a:p>
          <a:p>
            <a:pPr>
              <a:buNone/>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Tw</a:t>
            </a:r>
            <a:r>
              <a:rPr lang="en-US" sz="2000" dirty="0">
                <a:latin typeface="Times New Roman" panose="02020603050405020304" pitchFamily="18" charset="0"/>
                <a:cs typeface="Times New Roman" panose="02020603050405020304" pitchFamily="18" charset="0"/>
              </a:rPr>
              <a:t> I		4.000</a:t>
            </a:r>
          </a:p>
          <a:p>
            <a:pPr>
              <a:buNone/>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Tw</a:t>
            </a:r>
            <a:r>
              <a:rPr lang="en-US" sz="2000" dirty="0">
                <a:latin typeface="Times New Roman" panose="02020603050405020304" pitchFamily="18" charset="0"/>
                <a:cs typeface="Times New Roman" panose="02020603050405020304" pitchFamily="18" charset="0"/>
              </a:rPr>
              <a:t> II		4.300</a:t>
            </a:r>
          </a:p>
          <a:p>
            <a:pPr>
              <a:buNone/>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Tw</a:t>
            </a:r>
            <a:r>
              <a:rPr lang="en-US" sz="2000" dirty="0">
                <a:latin typeface="Times New Roman" panose="02020603050405020304" pitchFamily="18" charset="0"/>
                <a:cs typeface="Times New Roman" panose="02020603050405020304" pitchFamily="18" charset="0"/>
              </a:rPr>
              <a:t> III		2.000</a:t>
            </a:r>
          </a:p>
          <a:p>
            <a:pPr>
              <a:buNone/>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Tw</a:t>
            </a:r>
            <a:r>
              <a:rPr lang="en-US" sz="2000" dirty="0">
                <a:latin typeface="Times New Roman" panose="02020603050405020304" pitchFamily="18" charset="0"/>
                <a:cs typeface="Times New Roman" panose="02020603050405020304" pitchFamily="18" charset="0"/>
              </a:rPr>
              <a:t> IV		3.500</a:t>
            </a:r>
          </a:p>
          <a:p>
            <a:pPr>
              <a:buNone/>
            </a:pPr>
            <a:r>
              <a:rPr lang="en-US" sz="2000" b="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Jumlah</a:t>
            </a:r>
            <a:r>
              <a:rPr lang="en-US" sz="2000" dirty="0">
                <a:latin typeface="Times New Roman" panose="02020603050405020304" pitchFamily="18" charset="0"/>
                <a:cs typeface="Times New Roman" panose="02020603050405020304" pitchFamily="18" charset="0"/>
              </a:rPr>
              <a:t>		13.800</a:t>
            </a:r>
          </a:p>
          <a:p>
            <a:pPr>
              <a:buNone/>
            </a:pPr>
            <a:endParaRPr lang="en-US" sz="2000" b="1" dirty="0">
              <a:latin typeface="Times New Roman" panose="02020603050405020304" pitchFamily="18" charset="0"/>
              <a:cs typeface="Times New Roman" panose="02020603050405020304" pitchFamily="18" charset="0"/>
            </a:endParaRPr>
          </a:p>
          <a:p>
            <a:pPr marL="231775" indent="-231775"/>
            <a:r>
              <a:rPr lang="en-US" sz="2000" dirty="0" err="1">
                <a:latin typeface="Times New Roman" panose="02020603050405020304" pitchFamily="18" charset="0"/>
                <a:cs typeface="Times New Roman" panose="02020603050405020304" pitchFamily="18" charset="0"/>
              </a:rPr>
              <a:t>Persed</a:t>
            </a:r>
            <a:r>
              <a:rPr lang="en-US" sz="2000" dirty="0">
                <a:latin typeface="Times New Roman" panose="02020603050405020304" pitchFamily="18" charset="0"/>
                <a:cs typeface="Times New Roman" panose="02020603050405020304" pitchFamily="18" charset="0"/>
              </a:rPr>
              <a:t> aw 3.000 </a:t>
            </a:r>
            <a:r>
              <a:rPr lang="en-US" sz="2000" dirty="0" err="1">
                <a:latin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persed</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ak</a:t>
            </a:r>
            <a:r>
              <a:rPr lang="en-US" sz="2000" dirty="0">
                <a:latin typeface="Times New Roman" panose="02020603050405020304" pitchFamily="18" charset="0"/>
                <a:cs typeface="Times New Roman" panose="02020603050405020304" pitchFamily="18" charset="0"/>
              </a:rPr>
              <a:t> 2.000, </a:t>
            </a:r>
            <a:r>
              <a:rPr lang="en-US" sz="2000" dirty="0" err="1">
                <a:latin typeface="Times New Roman" panose="02020603050405020304" pitchFamily="18" charset="0"/>
                <a:cs typeface="Times New Roman" panose="02020603050405020304" pitchFamily="18" charset="0"/>
              </a:rPr>
              <a:t>tk</a:t>
            </a:r>
            <a:r>
              <a:rPr lang="en-US" sz="2000" dirty="0">
                <a:latin typeface="Times New Roman" panose="02020603050405020304" pitchFamily="18" charset="0"/>
                <a:cs typeface="Times New Roman" panose="02020603050405020304" pitchFamily="18" charset="0"/>
              </a:rPr>
              <a:t> prod </a:t>
            </a:r>
            <a:r>
              <a:rPr lang="en-US" sz="2000" dirty="0" err="1">
                <a:latin typeface="Times New Roman" panose="02020603050405020304" pitchFamily="18" charset="0"/>
                <a:cs typeface="Times New Roman" panose="02020603050405020304" pitchFamily="18" charset="0"/>
              </a:rPr>
              <a:t>stabil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persed</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tw</a:t>
            </a:r>
            <a:r>
              <a:rPr lang="en-US" sz="2000" dirty="0">
                <a:latin typeface="Times New Roman" panose="02020603050405020304" pitchFamily="18" charset="0"/>
                <a:cs typeface="Times New Roman" panose="02020603050405020304" pitchFamily="18" charset="0"/>
              </a:rPr>
              <a:t> I </a:t>
            </a:r>
            <a:r>
              <a:rPr lang="en-US" sz="2000" dirty="0" err="1">
                <a:latin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cs typeface="Times New Roman" panose="02020603050405020304" pitchFamily="18" charset="0"/>
              </a:rPr>
              <a:t>        II </a:t>
            </a:r>
            <a:r>
              <a:rPr lang="en-US" sz="2000" dirty="0" err="1">
                <a:latin typeface="Times New Roman" panose="02020603050405020304" pitchFamily="18" charset="0"/>
                <a:cs typeface="Times New Roman" panose="02020603050405020304" pitchFamily="18" charset="0"/>
              </a:rPr>
              <a:t>fluktuasi</a:t>
            </a:r>
            <a:r>
              <a:rPr lang="en-US" sz="2000" dirty="0">
                <a:latin typeface="Times New Roman" panose="02020603050405020304" pitchFamily="18" charset="0"/>
                <a:cs typeface="Times New Roman" panose="02020603050405020304" pitchFamily="18" charset="0"/>
              </a:rPr>
              <a:t>  5.00 unit </a:t>
            </a:r>
            <a:r>
              <a:rPr lang="en-US" sz="2000" dirty="0" err="1">
                <a:latin typeface="Times New Roman" panose="02020603050405020304" pitchFamily="18" charset="0"/>
                <a:cs typeface="Times New Roman" panose="02020603050405020304" pitchFamily="18" charset="0"/>
              </a:rPr>
              <a:t>sedang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tw</a:t>
            </a:r>
            <a:r>
              <a:rPr lang="en-US" sz="2000" dirty="0">
                <a:latin typeface="Times New Roman" panose="02020603050405020304" pitchFamily="18" charset="0"/>
                <a:cs typeface="Times New Roman" panose="02020603050405020304" pitchFamily="18" charset="0"/>
              </a:rPr>
              <a:t> III </a:t>
            </a:r>
            <a:r>
              <a:rPr lang="en-US" sz="2000" dirty="0" err="1">
                <a:latin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cs typeface="Times New Roman" panose="02020603050405020304" pitchFamily="18" charset="0"/>
              </a:rPr>
              <a:t> IV </a:t>
            </a:r>
            <a:r>
              <a:rPr lang="en-US" sz="2000" dirty="0" err="1">
                <a:latin typeface="Times New Roman" panose="02020603050405020304" pitchFamily="18" charset="0"/>
                <a:cs typeface="Times New Roman" panose="02020603050405020304" pitchFamily="18" charset="0"/>
              </a:rPr>
              <a:t>fluktuasi</a:t>
            </a:r>
            <a:r>
              <a:rPr lang="en-US" sz="2000" dirty="0">
                <a:latin typeface="Times New Roman" panose="02020603050405020304" pitchFamily="18" charset="0"/>
                <a:cs typeface="Times New Roman" panose="02020603050405020304" pitchFamily="18" charset="0"/>
              </a:rPr>
              <a:t> 3.00 unit</a:t>
            </a:r>
          </a:p>
          <a:p>
            <a:pPr marL="231775" indent="-231775"/>
            <a:r>
              <a:rPr lang="en-US" sz="2000" dirty="0" err="1">
                <a:latin typeface="Times New Roman" panose="02020603050405020304" pitchFamily="18" charset="0"/>
                <a:cs typeface="Times New Roman" panose="02020603050405020304" pitchFamily="18" charset="0"/>
              </a:rPr>
              <a:t>Berdasarkan</a:t>
            </a:r>
            <a:r>
              <a:rPr lang="en-US" sz="2000" dirty="0">
                <a:latin typeface="Times New Roman" panose="02020603050405020304" pitchFamily="18" charset="0"/>
                <a:cs typeface="Times New Roman" panose="02020603050405020304" pitchFamily="18" charset="0"/>
              </a:rPr>
              <a:t> data </a:t>
            </a:r>
            <a:r>
              <a:rPr lang="en-US" sz="2000" dirty="0" err="1">
                <a:latin typeface="Times New Roman" panose="02020603050405020304" pitchFamily="18" charset="0"/>
                <a:cs typeface="Times New Roman" panose="02020603050405020304" pitchFamily="18" charset="0"/>
              </a:rPr>
              <a:t>tsb</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susun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anggaran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produksi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berdasarkan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asumsi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ada</a:t>
            </a:r>
            <a:r>
              <a:rPr lang="en-US" sz="2000" dirty="0">
                <a:latin typeface="Times New Roman" panose="02020603050405020304" pitchFamily="18" charset="0"/>
                <a:cs typeface="Times New Roman" panose="02020603050405020304" pitchFamily="18" charset="0"/>
              </a:rPr>
              <a:t> !</a:t>
            </a:r>
          </a:p>
          <a:p>
            <a:pPr marL="231775" indent="-231775"/>
            <a:endParaRPr lang="en-US" sz="2000" dirty="0">
              <a:latin typeface="Times New Roman" panose="02020603050405020304" pitchFamily="18" charset="0"/>
              <a:cs typeface="Times New Roman" panose="02020603050405020304" pitchFamily="18" charset="0"/>
            </a:endParaRPr>
          </a:p>
          <a:p>
            <a:pPr>
              <a:buNone/>
            </a:pPr>
            <a:r>
              <a:rPr lang="en-US" sz="2000" b="1" dirty="0" err="1">
                <a:latin typeface="Times New Roman" panose="02020603050405020304" pitchFamily="18" charset="0"/>
                <a:cs typeface="Times New Roman" panose="02020603050405020304" pitchFamily="18" charset="0"/>
              </a:rPr>
              <a:t>Jawab</a:t>
            </a:r>
            <a:endParaRPr lang="en-US" sz="2000" b="1" dirty="0">
              <a:latin typeface="Times New Roman" panose="02020603050405020304" pitchFamily="18" charset="0"/>
              <a:cs typeface="Times New Roman" panose="02020603050405020304" pitchFamily="18" charset="0"/>
            </a:endParaRPr>
          </a:p>
          <a:p>
            <a:r>
              <a:rPr lang="en-US" sz="2000" dirty="0" err="1">
                <a:latin typeface="Times New Roman" panose="02020603050405020304" pitchFamily="18" charset="0"/>
                <a:cs typeface="Times New Roman" panose="02020603050405020304" pitchFamily="18" charset="0"/>
              </a:rPr>
              <a:t>Asumsi</a:t>
            </a:r>
            <a:r>
              <a:rPr lang="en-US" sz="2000" dirty="0">
                <a:latin typeface="Times New Roman" panose="02020603050405020304" pitchFamily="18" charset="0"/>
                <a:cs typeface="Times New Roman" panose="02020603050405020304" pitchFamily="18" charset="0"/>
              </a:rPr>
              <a:t> </a:t>
            </a:r>
            <a:r>
              <a:rPr lang="en-US" sz="2000" dirty="0">
                <a:latin typeface="Times New Roman" panose="02020603050405020304"/>
                <a:cs typeface="Times New Roman" panose="02020603050405020304"/>
              </a:rPr>
              <a:t>►</a:t>
            </a:r>
            <a:r>
              <a:rPr lang="en-US" sz="2000" dirty="0" err="1">
                <a:latin typeface="Times New Roman" panose="02020603050405020304"/>
                <a:cs typeface="Times New Roman" panose="02020603050405020304"/>
              </a:rPr>
              <a:t>fluktuasi</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tw</a:t>
            </a:r>
            <a:r>
              <a:rPr lang="en-US" sz="2000" dirty="0">
                <a:latin typeface="Times New Roman" panose="02020603050405020304"/>
                <a:cs typeface="Times New Roman" panose="02020603050405020304"/>
              </a:rPr>
              <a:t> I = 500 unit</a:t>
            </a:r>
          </a:p>
          <a:p>
            <a:r>
              <a:rPr lang="en-US" sz="2000" dirty="0" err="1">
                <a:latin typeface="Times New Roman" panose="02020603050405020304"/>
                <a:cs typeface="Times New Roman" panose="02020603050405020304"/>
              </a:rPr>
              <a:t>Persed</a:t>
            </a:r>
            <a:r>
              <a:rPr lang="en-US" sz="2000" dirty="0">
                <a:latin typeface="Times New Roman" panose="02020603050405020304"/>
                <a:cs typeface="Times New Roman" panose="02020603050405020304"/>
              </a:rPr>
              <a:t> aw 3.000 unit ►</a:t>
            </a:r>
            <a:r>
              <a:rPr lang="en-US" sz="2000" dirty="0" err="1">
                <a:latin typeface="Times New Roman" panose="02020603050405020304"/>
                <a:cs typeface="Times New Roman" panose="02020603050405020304"/>
              </a:rPr>
              <a:t>mk</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persed</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ak</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tw</a:t>
            </a:r>
            <a:r>
              <a:rPr lang="en-US" sz="2000" dirty="0">
                <a:latin typeface="Times New Roman" panose="02020603050405020304"/>
                <a:cs typeface="Times New Roman" panose="02020603050405020304"/>
              </a:rPr>
              <a:t> I = 2.500 </a:t>
            </a:r>
            <a:r>
              <a:rPr lang="en-US" sz="2000" dirty="0">
                <a:latin typeface="Times New Roman" panose="02020603050405020304" pitchFamily="18" charset="0"/>
                <a:cs typeface="Times New Roman" panose="02020603050405020304"/>
              </a:rPr>
              <a:t>►</a:t>
            </a:r>
            <a:r>
              <a:rPr lang="en-US" sz="2000" dirty="0">
                <a:latin typeface="Times New Roman" panose="02020603050405020304"/>
                <a:cs typeface="Times New Roman" panose="02020603050405020304"/>
              </a:rPr>
              <a:t>(3.000-500)</a:t>
            </a:r>
          </a:p>
          <a:p>
            <a:pPr>
              <a:buNone/>
            </a:pPr>
            <a:endParaRPr lang="en-US" sz="2000" b="1" dirty="0">
              <a:latin typeface="Times New Roman" panose="02020603050405020304" pitchFamily="18" charset="0"/>
              <a:cs typeface="Times New Roman" panose="02020603050405020304" pitchFamily="18" charset="0"/>
            </a:endParaRPr>
          </a:p>
          <a:p>
            <a:pPr>
              <a:buNone/>
            </a:pPr>
            <a:endParaRPr lang="en-US" sz="2000" b="1" dirty="0">
              <a:latin typeface="Times New Roman" panose="02020603050405020304" pitchFamily="18" charset="0"/>
              <a:cs typeface="Times New Roman" panose="02020603050405020304" pitchFamily="18" charset="0"/>
            </a:endParaRPr>
          </a:p>
          <a:p>
            <a:pPr>
              <a:buNone/>
            </a:pPr>
            <a:endParaRPr lang="en-US" sz="2000" dirty="0">
              <a:latin typeface="Times New Roman" panose="02020603050405020304" pitchFamily="18" charset="0"/>
              <a:cs typeface="Times New Roman" panose="02020603050405020304" pitchFamily="18" charset="0"/>
            </a:endParaRP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r>
              <a:rPr lang="en-US" sz="2000" dirty="0" err="1">
                <a:latin typeface="Times New Roman" panose="02020603050405020304" pitchFamily="18" charset="0"/>
                <a:cs typeface="Times New Roman" panose="02020603050405020304" pitchFamily="18" charset="0"/>
              </a:rPr>
              <a:t>Tw</a:t>
            </a:r>
            <a:r>
              <a:rPr lang="en-US" sz="2000" dirty="0">
                <a:latin typeface="Times New Roman" panose="02020603050405020304" pitchFamily="18" charset="0"/>
                <a:cs typeface="Times New Roman" panose="02020603050405020304" pitchFamily="18" charset="0"/>
              </a:rPr>
              <a:t> II </a:t>
            </a:r>
            <a:r>
              <a:rPr lang="en-US" sz="2000" dirty="0" err="1">
                <a:latin typeface="Times New Roman" panose="02020603050405020304" pitchFamily="18" charset="0"/>
                <a:cs typeface="Times New Roman" panose="02020603050405020304" pitchFamily="18" charset="0"/>
              </a:rPr>
              <a:t>fluktuasi</a:t>
            </a:r>
            <a:r>
              <a:rPr lang="en-US" sz="2000" dirty="0">
                <a:latin typeface="Times New Roman" panose="02020603050405020304" pitchFamily="18" charset="0"/>
                <a:cs typeface="Times New Roman" panose="02020603050405020304" pitchFamily="18" charset="0"/>
              </a:rPr>
              <a:t> 500 </a:t>
            </a:r>
            <a:r>
              <a:rPr lang="en-US" sz="2000" dirty="0">
                <a:latin typeface="Times New Roman" panose="02020603050405020304"/>
                <a:cs typeface="Times New Roman" panose="02020603050405020304"/>
              </a:rPr>
              <a:t>►</a:t>
            </a:r>
            <a:r>
              <a:rPr lang="en-US" sz="2000" dirty="0" err="1">
                <a:latin typeface="Times New Roman" panose="02020603050405020304"/>
                <a:cs typeface="Times New Roman" panose="02020603050405020304"/>
              </a:rPr>
              <a:t>persed</a:t>
            </a:r>
            <a:r>
              <a:rPr lang="en-US" sz="2000" dirty="0">
                <a:latin typeface="Times New Roman" panose="02020603050405020304"/>
                <a:cs typeface="Times New Roman" panose="02020603050405020304"/>
              </a:rPr>
              <a:t> aw = 2.500 </a:t>
            </a:r>
            <a:r>
              <a:rPr lang="en-US" sz="2000" dirty="0" err="1">
                <a:latin typeface="Times New Roman" panose="02020603050405020304"/>
                <a:cs typeface="Times New Roman" panose="02020603050405020304"/>
              </a:rPr>
              <a:t>maka</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persed</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ak</a:t>
            </a:r>
            <a:r>
              <a:rPr lang="en-US" sz="2000" dirty="0">
                <a:latin typeface="Times New Roman" panose="02020603050405020304"/>
                <a:cs typeface="Times New Roman" panose="02020603050405020304"/>
              </a:rPr>
              <a:t> = 2.000</a:t>
            </a:r>
          </a:p>
          <a:p>
            <a:r>
              <a:rPr lang="en-US" sz="2000" dirty="0" err="1">
                <a:latin typeface="Times New Roman" panose="02020603050405020304"/>
                <a:cs typeface="Times New Roman" panose="02020603050405020304"/>
              </a:rPr>
              <a:t>Tw</a:t>
            </a:r>
            <a:r>
              <a:rPr lang="en-US" sz="2000" dirty="0">
                <a:latin typeface="Times New Roman" panose="02020603050405020304"/>
                <a:cs typeface="Times New Roman" panose="02020603050405020304"/>
              </a:rPr>
              <a:t> III </a:t>
            </a:r>
            <a:r>
              <a:rPr lang="en-US" sz="2000" dirty="0" err="1">
                <a:latin typeface="Times New Roman" panose="02020603050405020304"/>
                <a:cs typeface="Times New Roman" panose="02020603050405020304"/>
              </a:rPr>
              <a:t>fluktuasi</a:t>
            </a:r>
            <a:r>
              <a:rPr lang="en-US" sz="2000" dirty="0">
                <a:latin typeface="Times New Roman" panose="02020603050405020304"/>
                <a:cs typeface="Times New Roman" panose="02020603050405020304"/>
              </a:rPr>
              <a:t> 300 ► </a:t>
            </a:r>
            <a:r>
              <a:rPr lang="en-US" sz="2000" dirty="0" err="1">
                <a:latin typeface="Times New Roman" panose="02020603050405020304"/>
                <a:cs typeface="Times New Roman" panose="02020603050405020304"/>
              </a:rPr>
              <a:t>persed</a:t>
            </a:r>
            <a:r>
              <a:rPr lang="en-US" sz="2000" dirty="0">
                <a:latin typeface="Times New Roman" panose="02020603050405020304"/>
                <a:cs typeface="Times New Roman" panose="02020603050405020304"/>
              </a:rPr>
              <a:t> aw = 2.000 </a:t>
            </a:r>
            <a:r>
              <a:rPr lang="en-US" sz="2000" dirty="0" err="1">
                <a:latin typeface="Times New Roman" panose="02020603050405020304"/>
                <a:cs typeface="Times New Roman" panose="02020603050405020304"/>
              </a:rPr>
              <a:t>maka</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persed</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ak</a:t>
            </a:r>
            <a:r>
              <a:rPr lang="en-US" sz="2000" dirty="0">
                <a:latin typeface="Times New Roman" panose="02020603050405020304"/>
                <a:cs typeface="Times New Roman" panose="02020603050405020304"/>
              </a:rPr>
              <a:t> = 1.700</a:t>
            </a:r>
          </a:p>
          <a:p>
            <a:r>
              <a:rPr lang="en-US" sz="2000" dirty="0" err="1">
                <a:latin typeface="Times New Roman" panose="02020603050405020304"/>
                <a:cs typeface="Times New Roman" panose="02020603050405020304"/>
              </a:rPr>
              <a:t>Tw</a:t>
            </a:r>
            <a:r>
              <a:rPr lang="en-US" sz="2000" dirty="0">
                <a:latin typeface="Times New Roman" panose="02020603050405020304"/>
                <a:cs typeface="Times New Roman" panose="02020603050405020304"/>
              </a:rPr>
              <a:t> IV </a:t>
            </a:r>
            <a:r>
              <a:rPr lang="en-US" sz="2000" dirty="0" err="1">
                <a:latin typeface="Times New Roman" panose="02020603050405020304"/>
                <a:cs typeface="Times New Roman" panose="02020603050405020304"/>
              </a:rPr>
              <a:t>fluktuasi</a:t>
            </a:r>
            <a:r>
              <a:rPr lang="en-US" sz="2000" dirty="0">
                <a:latin typeface="Times New Roman" panose="02020603050405020304"/>
                <a:cs typeface="Times New Roman" panose="02020603050405020304"/>
              </a:rPr>
              <a:t> 300 ►</a:t>
            </a:r>
            <a:r>
              <a:rPr lang="en-US" sz="2000" dirty="0" err="1">
                <a:latin typeface="Times New Roman" panose="02020603050405020304"/>
                <a:cs typeface="Times New Roman" panose="02020603050405020304"/>
              </a:rPr>
              <a:t>persed</a:t>
            </a:r>
            <a:r>
              <a:rPr lang="en-US" sz="2000" dirty="0">
                <a:latin typeface="Times New Roman" panose="02020603050405020304"/>
                <a:cs typeface="Times New Roman" panose="02020603050405020304"/>
              </a:rPr>
              <a:t> aw = 1.700 </a:t>
            </a:r>
            <a:r>
              <a:rPr lang="en-US" sz="2000" dirty="0" err="1">
                <a:latin typeface="Times New Roman" panose="02020603050405020304"/>
                <a:cs typeface="Times New Roman" panose="02020603050405020304"/>
              </a:rPr>
              <a:t>maka</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persed</a:t>
            </a:r>
            <a:r>
              <a:rPr lang="en-US" sz="2000" dirty="0">
                <a:latin typeface="Times New Roman" panose="02020603050405020304"/>
                <a:cs typeface="Times New Roman" panose="02020603050405020304"/>
              </a:rPr>
              <a:t> </a:t>
            </a:r>
            <a:r>
              <a:rPr lang="en-US" sz="2000" dirty="0" err="1">
                <a:latin typeface="Times New Roman" panose="02020603050405020304"/>
                <a:cs typeface="Times New Roman" panose="02020603050405020304"/>
              </a:rPr>
              <a:t>ak</a:t>
            </a:r>
            <a:r>
              <a:rPr lang="en-US" sz="2000" dirty="0">
                <a:latin typeface="Times New Roman" panose="02020603050405020304"/>
                <a:cs typeface="Times New Roman" panose="02020603050405020304"/>
              </a:rPr>
              <a:t> = 1.400</a:t>
            </a:r>
          </a:p>
          <a:p>
            <a:r>
              <a:rPr lang="en-US" sz="2000" dirty="0"/>
              <a:t>Dari </a:t>
            </a:r>
            <a:r>
              <a:rPr lang="en-US" sz="2000" dirty="0" err="1"/>
              <a:t>hasil</a:t>
            </a:r>
            <a:r>
              <a:rPr lang="en-US" sz="2000" dirty="0"/>
              <a:t> </a:t>
            </a:r>
            <a:r>
              <a:rPr lang="en-US" sz="2000" dirty="0" err="1"/>
              <a:t>perhitungan</a:t>
            </a:r>
            <a:r>
              <a:rPr lang="en-US" sz="2000" dirty="0"/>
              <a:t> </a:t>
            </a:r>
            <a:r>
              <a:rPr lang="en-US" sz="2000" dirty="0" err="1"/>
              <a:t>diatas</a:t>
            </a:r>
            <a:r>
              <a:rPr lang="en-US" sz="2000" dirty="0"/>
              <a:t> </a:t>
            </a:r>
            <a:r>
              <a:rPr lang="en-US" sz="2000" dirty="0" err="1"/>
              <a:t>maka</a:t>
            </a:r>
            <a:r>
              <a:rPr lang="en-US" sz="2000" dirty="0"/>
              <a:t> </a:t>
            </a:r>
            <a:r>
              <a:rPr lang="en-US" sz="2000" dirty="0" err="1"/>
              <a:t>anggaran</a:t>
            </a:r>
            <a:r>
              <a:rPr lang="en-US" sz="2000" dirty="0"/>
              <a:t> </a:t>
            </a:r>
            <a:r>
              <a:rPr lang="en-US" sz="2000" dirty="0" err="1"/>
              <a:t>produksi</a:t>
            </a:r>
            <a:r>
              <a:rPr lang="en-US" sz="2000" dirty="0"/>
              <a:t> </a:t>
            </a:r>
            <a:r>
              <a:rPr lang="en-US" sz="2000" dirty="0" err="1"/>
              <a:t>dengan</a:t>
            </a:r>
            <a:r>
              <a:rPr lang="en-US" sz="2000" dirty="0"/>
              <a:t> </a:t>
            </a:r>
            <a:r>
              <a:rPr lang="en-US" sz="2000" dirty="0" err="1"/>
              <a:t>metode</a:t>
            </a:r>
            <a:r>
              <a:rPr lang="en-US" sz="2000" dirty="0"/>
              <a:t> </a:t>
            </a:r>
            <a:r>
              <a:rPr lang="en-US" sz="2000" dirty="0" err="1"/>
              <a:t>kombinasi</a:t>
            </a:r>
            <a:r>
              <a:rPr lang="en-US" sz="2000" dirty="0"/>
              <a:t> </a:t>
            </a:r>
            <a:r>
              <a:rPr lang="en-US" sz="2000" dirty="0" err="1"/>
              <a:t>adalah</a:t>
            </a:r>
            <a:r>
              <a:rPr lang="en-US" sz="2000" dirty="0"/>
              <a:t> </a:t>
            </a:r>
            <a:r>
              <a:rPr lang="en-US" sz="2000" dirty="0" err="1"/>
              <a:t>sebagai</a:t>
            </a:r>
            <a:r>
              <a:rPr lang="en-US" sz="2000" dirty="0"/>
              <a:t> </a:t>
            </a:r>
            <a:r>
              <a:rPr lang="en-US" sz="2000" dirty="0" err="1"/>
              <a:t>berikut</a:t>
            </a:r>
            <a:r>
              <a:rPr lang="en-US" sz="2000" dirty="0"/>
              <a:t>:</a:t>
            </a:r>
          </a:p>
          <a:p>
            <a:pPr algn="ctr">
              <a:buNone/>
            </a:pPr>
            <a:r>
              <a:rPr lang="en-US" sz="2000" dirty="0">
                <a:latin typeface="Times New Roman" panose="02020603050405020304"/>
                <a:cs typeface="Times New Roman" panose="02020603050405020304"/>
              </a:rPr>
              <a:t>▼</a:t>
            </a:r>
            <a:endParaRPr lang="en-US" sz="2000" dirty="0"/>
          </a:p>
          <a:p>
            <a:pPr>
              <a:buNone/>
            </a:pPr>
            <a:endParaRPr lang="en-US" sz="20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nvGraphicFramePr>
        <p:xfrm>
          <a:off x="609600" y="2743200"/>
          <a:ext cx="7696200" cy="2225040"/>
        </p:xfrm>
        <a:graphic>
          <a:graphicData uri="http://schemas.openxmlformats.org/drawingml/2006/table">
            <a:tbl>
              <a:tblPr firstRow="1" bandRow="1">
                <a:tableStyleId>{5940675A-B579-460E-94D1-54222C63F5DA}</a:tableStyleId>
              </a:tblPr>
              <a:tblGrid>
                <a:gridCol w="1282700">
                  <a:extLst>
                    <a:ext uri="{9D8B030D-6E8A-4147-A177-3AD203B41FA5}">
                      <a16:colId xmlns:a16="http://schemas.microsoft.com/office/drawing/2014/main" val="20000"/>
                    </a:ext>
                  </a:extLst>
                </a:gridCol>
                <a:gridCol w="1282700">
                  <a:extLst>
                    <a:ext uri="{9D8B030D-6E8A-4147-A177-3AD203B41FA5}">
                      <a16:colId xmlns:a16="http://schemas.microsoft.com/office/drawing/2014/main" val="20001"/>
                    </a:ext>
                  </a:extLst>
                </a:gridCol>
                <a:gridCol w="1282700">
                  <a:extLst>
                    <a:ext uri="{9D8B030D-6E8A-4147-A177-3AD203B41FA5}">
                      <a16:colId xmlns:a16="http://schemas.microsoft.com/office/drawing/2014/main" val="20002"/>
                    </a:ext>
                  </a:extLst>
                </a:gridCol>
                <a:gridCol w="1282700">
                  <a:extLst>
                    <a:ext uri="{9D8B030D-6E8A-4147-A177-3AD203B41FA5}">
                      <a16:colId xmlns:a16="http://schemas.microsoft.com/office/drawing/2014/main" val="20003"/>
                    </a:ext>
                  </a:extLst>
                </a:gridCol>
                <a:gridCol w="1282700">
                  <a:extLst>
                    <a:ext uri="{9D8B030D-6E8A-4147-A177-3AD203B41FA5}">
                      <a16:colId xmlns:a16="http://schemas.microsoft.com/office/drawing/2014/main" val="20004"/>
                    </a:ext>
                  </a:extLst>
                </a:gridCol>
                <a:gridCol w="1282700">
                  <a:extLst>
                    <a:ext uri="{9D8B030D-6E8A-4147-A177-3AD203B41FA5}">
                      <a16:colId xmlns:a16="http://schemas.microsoft.com/office/drawing/2014/main" val="20005"/>
                    </a:ext>
                  </a:extLst>
                </a:gridCol>
              </a:tblGrid>
              <a:tr h="370840">
                <a:tc>
                  <a:txBody>
                    <a:bodyPr/>
                    <a:lstStyle/>
                    <a:p>
                      <a:pPr algn="ctr"/>
                      <a:r>
                        <a:rPr lang="en-US" sz="1800" b="1" dirty="0" err="1"/>
                        <a:t>Uraian</a:t>
                      </a:r>
                      <a:endParaRPr lang="en-US" dirty="0"/>
                    </a:p>
                  </a:txBody>
                  <a:tcPr/>
                </a:tc>
                <a:tc>
                  <a:txBody>
                    <a:bodyPr/>
                    <a:lstStyle/>
                    <a:p>
                      <a:pPr algn="ctr"/>
                      <a:r>
                        <a:rPr lang="en-US" dirty="0" err="1"/>
                        <a:t>Tw</a:t>
                      </a:r>
                      <a:r>
                        <a:rPr lang="en-US" dirty="0"/>
                        <a:t> I</a:t>
                      </a:r>
                    </a:p>
                  </a:txBody>
                  <a:tcPr/>
                </a:tc>
                <a:tc>
                  <a:txBody>
                    <a:bodyPr/>
                    <a:lstStyle/>
                    <a:p>
                      <a:pPr algn="ctr"/>
                      <a:r>
                        <a:rPr lang="en-US" dirty="0" err="1"/>
                        <a:t>Tw</a:t>
                      </a:r>
                      <a:r>
                        <a:rPr lang="en-US" dirty="0"/>
                        <a:t> II</a:t>
                      </a:r>
                    </a:p>
                  </a:txBody>
                  <a:tcPr/>
                </a:tc>
                <a:tc>
                  <a:txBody>
                    <a:bodyPr/>
                    <a:lstStyle/>
                    <a:p>
                      <a:pPr algn="ctr"/>
                      <a:r>
                        <a:rPr lang="en-US" dirty="0" err="1"/>
                        <a:t>Tw</a:t>
                      </a:r>
                      <a:r>
                        <a:rPr lang="en-US" dirty="0"/>
                        <a:t> III</a:t>
                      </a:r>
                    </a:p>
                  </a:txBody>
                  <a:tcPr/>
                </a:tc>
                <a:tc>
                  <a:txBody>
                    <a:bodyPr/>
                    <a:lstStyle/>
                    <a:p>
                      <a:pPr algn="ctr"/>
                      <a:r>
                        <a:rPr lang="en-US" dirty="0" err="1"/>
                        <a:t>Tw</a:t>
                      </a:r>
                      <a:r>
                        <a:rPr lang="en-US" dirty="0"/>
                        <a:t> IV </a:t>
                      </a:r>
                    </a:p>
                  </a:txBody>
                  <a:tcPr/>
                </a:tc>
                <a:tc>
                  <a:txBody>
                    <a:bodyPr/>
                    <a:lstStyle/>
                    <a:p>
                      <a:pPr algn="ctr"/>
                      <a:r>
                        <a:rPr lang="en-US" dirty="0" err="1"/>
                        <a:t>jumlah</a:t>
                      </a:r>
                      <a:endParaRPr lang="en-US" dirty="0"/>
                    </a:p>
                  </a:txBody>
                  <a:tcPr/>
                </a:tc>
                <a:extLst>
                  <a:ext uri="{0D108BD9-81ED-4DB2-BD59-A6C34878D82A}">
                    <a16:rowId xmlns:a16="http://schemas.microsoft.com/office/drawing/2014/main" val="10000"/>
                  </a:ext>
                </a:extLst>
              </a:tr>
              <a:tr h="370840">
                <a:tc>
                  <a:txBody>
                    <a:bodyPr/>
                    <a:lstStyle/>
                    <a:p>
                      <a:pPr algn="ctr"/>
                      <a:r>
                        <a:rPr lang="en-US" sz="1800" dirty="0" err="1"/>
                        <a:t>Penjualan</a:t>
                      </a:r>
                      <a:endParaRPr lang="en-US" dirty="0"/>
                    </a:p>
                  </a:txBody>
                  <a:tcPr/>
                </a:tc>
                <a:tc>
                  <a:txBody>
                    <a:bodyPr/>
                    <a:lstStyle/>
                    <a:p>
                      <a:pPr algn="ctr"/>
                      <a:r>
                        <a:rPr lang="en-US" sz="1800" dirty="0"/>
                        <a:t>4.000</a:t>
                      </a:r>
                      <a:endParaRPr lang="en-US" dirty="0"/>
                    </a:p>
                  </a:txBody>
                  <a:tcPr/>
                </a:tc>
                <a:tc>
                  <a:txBody>
                    <a:bodyPr/>
                    <a:lstStyle/>
                    <a:p>
                      <a:pPr algn="ctr"/>
                      <a:r>
                        <a:rPr lang="en-US" sz="1800" dirty="0"/>
                        <a:t>    4.300	</a:t>
                      </a:r>
                      <a:endParaRPr lang="en-US" dirty="0"/>
                    </a:p>
                  </a:txBody>
                  <a:tcPr/>
                </a:tc>
                <a:tc>
                  <a:txBody>
                    <a:bodyPr/>
                    <a:lstStyle/>
                    <a:p>
                      <a:pPr algn="ctr"/>
                      <a:r>
                        <a:rPr lang="en-US" sz="1800" dirty="0"/>
                        <a:t>2000</a:t>
                      </a:r>
                      <a:endParaRPr lang="en-US" dirty="0"/>
                    </a:p>
                  </a:txBody>
                  <a:tcPr/>
                </a:tc>
                <a:tc>
                  <a:txBody>
                    <a:bodyPr/>
                    <a:lstStyle/>
                    <a:p>
                      <a:pPr algn="ctr"/>
                      <a:r>
                        <a:rPr lang="en-US" sz="1800" dirty="0"/>
                        <a:t>3.500</a:t>
                      </a:r>
                      <a:endParaRPr lang="en-US" dirty="0"/>
                    </a:p>
                  </a:txBody>
                  <a:tcPr/>
                </a:tc>
                <a:tc>
                  <a:txBody>
                    <a:bodyPr/>
                    <a:lstStyle/>
                    <a:p>
                      <a:pPr algn="ctr"/>
                      <a:r>
                        <a:rPr lang="en-US" sz="1800" dirty="0"/>
                        <a:t>13.800</a:t>
                      </a:r>
                      <a:endParaRPr lang="en-US" dirty="0"/>
                    </a:p>
                  </a:txBody>
                  <a:tcPr/>
                </a:tc>
                <a:extLst>
                  <a:ext uri="{0D108BD9-81ED-4DB2-BD59-A6C34878D82A}">
                    <a16:rowId xmlns:a16="http://schemas.microsoft.com/office/drawing/2014/main" val="10001"/>
                  </a:ext>
                </a:extLst>
              </a:tr>
              <a:tr h="370840">
                <a:tc>
                  <a:txBody>
                    <a:bodyPr/>
                    <a:lstStyle/>
                    <a:p>
                      <a:pPr algn="ctr"/>
                      <a:r>
                        <a:rPr lang="en-US" sz="1800" dirty="0" err="1"/>
                        <a:t>persed</a:t>
                      </a:r>
                      <a:r>
                        <a:rPr lang="en-US" sz="1800" dirty="0"/>
                        <a:t> </a:t>
                      </a:r>
                      <a:r>
                        <a:rPr lang="en-US" sz="1800" dirty="0" err="1"/>
                        <a:t>ak</a:t>
                      </a:r>
                      <a:endParaRPr lang="en-US" dirty="0"/>
                    </a:p>
                  </a:txBody>
                  <a:tcPr/>
                </a:tc>
                <a:tc>
                  <a:txBody>
                    <a:bodyPr/>
                    <a:lstStyle/>
                    <a:p>
                      <a:pPr algn="ctr"/>
                      <a:r>
                        <a:rPr lang="en-US" sz="1800" dirty="0"/>
                        <a:t>2.500</a:t>
                      </a:r>
                      <a:endParaRPr lang="en-US" dirty="0"/>
                    </a:p>
                  </a:txBody>
                  <a:tcPr/>
                </a:tc>
                <a:tc>
                  <a:txBody>
                    <a:bodyPr/>
                    <a:lstStyle/>
                    <a:p>
                      <a:pPr algn="ctr"/>
                      <a:r>
                        <a:rPr lang="en-US" sz="1800" dirty="0"/>
                        <a:t>2.000</a:t>
                      </a:r>
                      <a:endParaRPr lang="en-US" dirty="0"/>
                    </a:p>
                  </a:txBody>
                  <a:tcPr/>
                </a:tc>
                <a:tc>
                  <a:txBody>
                    <a:bodyPr/>
                    <a:lstStyle/>
                    <a:p>
                      <a:pPr algn="ctr"/>
                      <a:r>
                        <a:rPr lang="en-US" sz="1800" dirty="0"/>
                        <a:t>1.700</a:t>
                      </a:r>
                      <a:endParaRPr lang="en-US" dirty="0"/>
                    </a:p>
                  </a:txBody>
                  <a:tcPr/>
                </a:tc>
                <a:tc>
                  <a:txBody>
                    <a:bodyPr/>
                    <a:lstStyle/>
                    <a:p>
                      <a:pPr algn="ctr"/>
                      <a:r>
                        <a:rPr lang="en-US" sz="1800" dirty="0"/>
                        <a:t>1.400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800" dirty="0"/>
                        <a:t>2.000</a:t>
                      </a:r>
                      <a:endParaRPr lang="en-US" dirty="0"/>
                    </a:p>
                  </a:txBody>
                  <a:tcPr/>
                </a:tc>
                <a:extLst>
                  <a:ext uri="{0D108BD9-81ED-4DB2-BD59-A6C34878D82A}">
                    <a16:rowId xmlns:a16="http://schemas.microsoft.com/office/drawing/2014/main" val="10002"/>
                  </a:ext>
                </a:extLst>
              </a:tr>
              <a:tr h="370840">
                <a:tc>
                  <a:txBody>
                    <a:bodyPr/>
                    <a:lstStyle/>
                    <a:p>
                      <a:pPr algn="ctr"/>
                      <a:r>
                        <a:rPr lang="en-US" dirty="0" err="1"/>
                        <a:t>Jumlah</a:t>
                      </a:r>
                      <a:endParaRPr lang="en-US" dirty="0"/>
                    </a:p>
                  </a:txBody>
                  <a:tcPr/>
                </a:tc>
                <a:tc>
                  <a:txBody>
                    <a:bodyPr/>
                    <a:lstStyle/>
                    <a:p>
                      <a:pPr algn="ctr"/>
                      <a:r>
                        <a:rPr lang="en-US" sz="1800" dirty="0"/>
                        <a:t>6.500</a:t>
                      </a:r>
                      <a:endParaRPr lang="en-US" dirty="0"/>
                    </a:p>
                  </a:txBody>
                  <a:tcPr/>
                </a:tc>
                <a:tc>
                  <a:txBody>
                    <a:bodyPr/>
                    <a:lstStyle/>
                    <a:p>
                      <a:pPr algn="ctr"/>
                      <a:r>
                        <a:rPr lang="en-US" sz="1800" dirty="0"/>
                        <a:t>6.300</a:t>
                      </a:r>
                      <a:endParaRPr lang="en-US" dirty="0"/>
                    </a:p>
                  </a:txBody>
                  <a:tcPr/>
                </a:tc>
                <a:tc>
                  <a:txBody>
                    <a:bodyPr/>
                    <a:lstStyle/>
                    <a:p>
                      <a:pPr algn="ctr"/>
                      <a:r>
                        <a:rPr lang="en-US" sz="1800" dirty="0"/>
                        <a:t>3.700 </a:t>
                      </a:r>
                      <a:endParaRPr lang="en-US" dirty="0"/>
                    </a:p>
                  </a:txBody>
                  <a:tcPr/>
                </a:tc>
                <a:tc>
                  <a:txBody>
                    <a:bodyPr/>
                    <a:lstStyle/>
                    <a:p>
                      <a:pPr algn="ctr"/>
                      <a:r>
                        <a:rPr lang="en-US" sz="1800" dirty="0"/>
                        <a:t> 4.900</a:t>
                      </a:r>
                      <a:endParaRPr lang="en-US" dirty="0"/>
                    </a:p>
                  </a:txBody>
                  <a:tcPr/>
                </a:tc>
                <a:tc>
                  <a:txBody>
                    <a:bodyPr/>
                    <a:lstStyle/>
                    <a:p>
                      <a:pPr algn="ctr"/>
                      <a:r>
                        <a:rPr lang="en-US" sz="1800" dirty="0"/>
                        <a:t>21.400</a:t>
                      </a:r>
                      <a:endParaRPr lang="en-US" dirty="0"/>
                    </a:p>
                  </a:txBody>
                  <a:tcPr/>
                </a:tc>
                <a:extLst>
                  <a:ext uri="{0D108BD9-81ED-4DB2-BD59-A6C34878D82A}">
                    <a16:rowId xmlns:a16="http://schemas.microsoft.com/office/drawing/2014/main" val="10003"/>
                  </a:ext>
                </a:extLst>
              </a:tr>
              <a:tr h="370840">
                <a:tc>
                  <a:txBody>
                    <a:bodyPr/>
                    <a:lstStyle/>
                    <a:p>
                      <a:pPr algn="ctr"/>
                      <a:r>
                        <a:rPr lang="en-US" dirty="0" err="1"/>
                        <a:t>Persed</a:t>
                      </a:r>
                      <a:r>
                        <a:rPr lang="en-US" dirty="0"/>
                        <a:t> aw</a:t>
                      </a:r>
                    </a:p>
                  </a:txBody>
                  <a:tcPr/>
                </a:tc>
                <a:tc>
                  <a:txBody>
                    <a:bodyPr/>
                    <a:lstStyle/>
                    <a:p>
                      <a:pPr algn="ctr"/>
                      <a:r>
                        <a:rPr lang="en-US" sz="1800" dirty="0"/>
                        <a:t>3.000</a:t>
                      </a:r>
                      <a:endParaRPr lang="en-US" dirty="0"/>
                    </a:p>
                  </a:txBody>
                  <a:tcPr/>
                </a:tc>
                <a:tc>
                  <a:txBody>
                    <a:bodyPr/>
                    <a:lstStyle/>
                    <a:p>
                      <a:pPr algn="ctr"/>
                      <a:r>
                        <a:rPr lang="en-US" sz="1800" dirty="0"/>
                        <a:t>2.500</a:t>
                      </a:r>
                      <a:endParaRPr lang="en-US" dirty="0"/>
                    </a:p>
                  </a:txBody>
                  <a:tcPr/>
                </a:tc>
                <a:tc>
                  <a:txBody>
                    <a:bodyPr/>
                    <a:lstStyle/>
                    <a:p>
                      <a:pPr algn="ctr"/>
                      <a:r>
                        <a:rPr lang="en-US" sz="1800" dirty="0"/>
                        <a:t>2.000</a:t>
                      </a:r>
                      <a:endParaRPr lang="en-US" dirty="0"/>
                    </a:p>
                  </a:txBody>
                  <a:tcPr/>
                </a:tc>
                <a:tc>
                  <a:txBody>
                    <a:bodyPr/>
                    <a:lstStyle/>
                    <a:p>
                      <a:pPr algn="ctr"/>
                      <a:r>
                        <a:rPr lang="en-US" sz="1800" dirty="0"/>
                        <a:t>1.700</a:t>
                      </a:r>
                      <a:endParaRPr lang="en-US" dirty="0"/>
                    </a:p>
                  </a:txBody>
                  <a:tcPr/>
                </a:tc>
                <a:tc>
                  <a:txBody>
                    <a:bodyPr/>
                    <a:lstStyle/>
                    <a:p>
                      <a:pPr algn="ctr"/>
                      <a:r>
                        <a:rPr lang="en-US" sz="1800" dirty="0"/>
                        <a:t> 3. 000</a:t>
                      </a:r>
                      <a:endParaRPr lang="en-US" dirty="0"/>
                    </a:p>
                  </a:txBody>
                  <a:tcPr/>
                </a:tc>
                <a:extLst>
                  <a:ext uri="{0D108BD9-81ED-4DB2-BD59-A6C34878D82A}">
                    <a16:rowId xmlns:a16="http://schemas.microsoft.com/office/drawing/2014/main" val="10004"/>
                  </a:ext>
                </a:extLst>
              </a:tr>
              <a:tr h="370840">
                <a:tc>
                  <a:txBody>
                    <a:bodyPr/>
                    <a:lstStyle/>
                    <a:p>
                      <a:pPr algn="ctr"/>
                      <a:r>
                        <a:rPr lang="en-US" dirty="0" err="1"/>
                        <a:t>produksi</a:t>
                      </a:r>
                      <a:endParaRPr lang="en-US" dirty="0"/>
                    </a:p>
                  </a:txBody>
                  <a:tcPr/>
                </a:tc>
                <a:tc>
                  <a:txBody>
                    <a:bodyPr/>
                    <a:lstStyle/>
                    <a:p>
                      <a:pPr algn="ctr"/>
                      <a:r>
                        <a:rPr lang="en-US" sz="1800" dirty="0"/>
                        <a:t>3.500</a:t>
                      </a:r>
                      <a:endParaRPr lang="en-US" dirty="0"/>
                    </a:p>
                  </a:txBody>
                  <a:tcPr/>
                </a:tc>
                <a:tc>
                  <a:txBody>
                    <a:bodyPr/>
                    <a:lstStyle/>
                    <a:p>
                      <a:pPr algn="ctr"/>
                      <a:r>
                        <a:rPr lang="en-US" sz="1800" dirty="0"/>
                        <a:t>3.800</a:t>
                      </a:r>
                      <a:endParaRPr lang="en-US" dirty="0"/>
                    </a:p>
                  </a:txBody>
                  <a:tcPr/>
                </a:tc>
                <a:tc>
                  <a:txBody>
                    <a:bodyPr/>
                    <a:lstStyle/>
                    <a:p>
                      <a:pPr algn="ctr"/>
                      <a:r>
                        <a:rPr lang="en-US" sz="1800" dirty="0"/>
                        <a:t>1.700</a:t>
                      </a:r>
                      <a:endParaRPr lang="en-US" dirty="0"/>
                    </a:p>
                  </a:txBody>
                  <a:tcPr/>
                </a:tc>
                <a:tc>
                  <a:txBody>
                    <a:bodyPr/>
                    <a:lstStyle/>
                    <a:p>
                      <a:pPr algn="ctr"/>
                      <a:r>
                        <a:rPr lang="en-US" sz="1800" dirty="0"/>
                        <a:t>3.200</a:t>
                      </a:r>
                      <a:endParaRPr lang="en-US" dirty="0"/>
                    </a:p>
                  </a:txBody>
                  <a:tcPr/>
                </a:tc>
                <a:tc>
                  <a:txBody>
                    <a:bodyPr/>
                    <a:lstStyle/>
                    <a:p>
                      <a:pPr algn="ctr"/>
                      <a:r>
                        <a:rPr lang="en-US" sz="1800" dirty="0"/>
                        <a:t>18.400</a:t>
                      </a:r>
                      <a:endParaRPr lang="en-US" dirty="0"/>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04800"/>
            <a:ext cx="8229600" cy="5645785"/>
          </a:xfrm>
        </p:spPr>
        <p:txBody>
          <a:bodyPr>
            <a:noAutofit/>
          </a:bodyPr>
          <a:lstStyle/>
          <a:p>
            <a:pPr algn="just"/>
            <a:r>
              <a:rPr lang="en-US" sz="2400">
                <a:latin typeface="Times New Roman" panose="02020603050405020304" pitchFamily="18" charset="0"/>
                <a:cs typeface="Times New Roman" panose="02020603050405020304" pitchFamily="18" charset="0"/>
              </a:rPr>
              <a:t>Ecomomic Order Quantity (EOQ)</a:t>
            </a:r>
          </a:p>
          <a:p>
            <a:pPr marL="0" indent="0" algn="just">
              <a:buNone/>
            </a:pPr>
            <a:r>
              <a:rPr lang="en-US" sz="2400">
                <a:latin typeface="Times New Roman" panose="02020603050405020304" pitchFamily="18" charset="0"/>
                <a:cs typeface="Times New Roman" panose="02020603050405020304" pitchFamily="18" charset="0"/>
              </a:rPr>
              <a:t>adalah upaya untuk mengatur jumlah stok supaya biaya yang perlu dikeluarkan oleh perusahaan menjadi seefisien mungkin dan menjaga agar persediaan stok tetap stabil.</a:t>
            </a:r>
          </a:p>
          <a:p>
            <a:pPr algn="just"/>
            <a:r>
              <a:rPr lang="en-US" sz="2400">
                <a:latin typeface="Times New Roman" panose="02020603050405020304" pitchFamily="18" charset="0"/>
                <a:cs typeface="Times New Roman" panose="02020603050405020304" pitchFamily="18" charset="0"/>
              </a:rPr>
              <a:t>    EOQ :    √2RS /PI</a:t>
            </a:r>
          </a:p>
          <a:p>
            <a:pPr algn="just"/>
            <a:r>
              <a:rPr lang="en-US" sz="2400">
                <a:latin typeface="Times New Roman" panose="02020603050405020304" pitchFamily="18" charset="0"/>
                <a:cs typeface="Times New Roman" panose="02020603050405020304" pitchFamily="18" charset="0"/>
              </a:rPr>
              <a:t>R : kuantitas barang yang dibutuhkan oleh perusahaan. (biasanya satu bulan.)</a:t>
            </a:r>
          </a:p>
          <a:p>
            <a:pPr algn="just"/>
            <a:r>
              <a:rPr lang="en-US" sz="2400">
                <a:latin typeface="Times New Roman" panose="02020603050405020304" pitchFamily="18" charset="0"/>
                <a:cs typeface="Times New Roman" panose="02020603050405020304" pitchFamily="18" charset="0"/>
              </a:rPr>
              <a:t> S :  biaya yang diperlukan untuk pemesanan barang tersebut.</a:t>
            </a:r>
          </a:p>
          <a:p>
            <a:pPr algn="just"/>
            <a:r>
              <a:rPr lang="en-US" sz="2400">
                <a:latin typeface="Times New Roman" panose="02020603050405020304" pitchFamily="18" charset="0"/>
                <a:cs typeface="Times New Roman" panose="02020603050405020304" pitchFamily="18" charset="0"/>
              </a:rPr>
              <a:t>P : harga beli per unit barang </a:t>
            </a:r>
          </a:p>
          <a:p>
            <a:pPr algn="just"/>
            <a:r>
              <a:rPr lang="en-US" sz="2400">
                <a:latin typeface="Times New Roman" panose="02020603050405020304" pitchFamily="18" charset="0"/>
                <a:cs typeface="Times New Roman" panose="02020603050405020304" pitchFamily="18" charset="0"/>
              </a:rPr>
              <a:t>I : biaya yang diperlukan selama proses penyimpanan barang di dalam gudang (dalam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19735"/>
            <a:ext cx="8229600" cy="5706745"/>
          </a:xfrm>
        </p:spPr>
        <p:txBody>
          <a:bodyPr>
            <a:normAutofit fontScale="25000" lnSpcReduction="20000"/>
          </a:bodyPr>
          <a:lstStyle/>
          <a:p>
            <a:r>
              <a:rPr lang="en-US" sz="8000">
                <a:latin typeface="Times New Roman" panose="02020603050405020304" pitchFamily="18" charset="0"/>
                <a:cs typeface="Times New Roman" panose="02020603050405020304" pitchFamily="18" charset="0"/>
              </a:rPr>
              <a:t>contoh</a:t>
            </a:r>
          </a:p>
          <a:p>
            <a:pPr marL="0" indent="0">
              <a:buNone/>
            </a:pPr>
            <a:r>
              <a:rPr lang="en-US" sz="8000">
                <a:latin typeface="Times New Roman" panose="02020603050405020304" pitchFamily="18" charset="0"/>
                <a:cs typeface="Times New Roman" panose="02020603050405020304" pitchFamily="18" charset="0"/>
              </a:rPr>
              <a:t>PT X memerlukan bahan baku sejumlah 24.000 unit. Angka ini didapatkan dari pengalaman tahun yang lalu. Setiap satu unit bahan baku tersebut membutuhkan biaya Rp 150.000. sudah termasuk biaya kurir dan asuransi. Sedangkan harga satuannya adalah Rp 2.000.</a:t>
            </a:r>
          </a:p>
          <a:p>
            <a:pPr marL="0" indent="0">
              <a:buNone/>
            </a:pPr>
            <a:r>
              <a:rPr lang="en-US" sz="8000">
                <a:latin typeface="Times New Roman" panose="02020603050405020304" pitchFamily="18" charset="0"/>
                <a:cs typeface="Times New Roman" panose="02020603050405020304" pitchFamily="18" charset="0"/>
              </a:rPr>
              <a:t>Biaya penyimpanan barang di gudang diperkirakan 25% dari harga bahan baku. </a:t>
            </a:r>
          </a:p>
          <a:p>
            <a:pPr marL="0" indent="0">
              <a:buNone/>
            </a:pPr>
            <a:r>
              <a:rPr lang="en-US" sz="8000">
                <a:latin typeface="Times New Roman" panose="02020603050405020304" pitchFamily="18" charset="0"/>
                <a:cs typeface="Times New Roman" panose="02020603050405020304" pitchFamily="18" charset="0"/>
              </a:rPr>
              <a:t>a. Nilai </a:t>
            </a:r>
            <a:r>
              <a:rPr lang="en-US" sz="8000">
                <a:latin typeface="Times New Roman" panose="02020603050405020304" pitchFamily="18" charset="0"/>
                <a:cs typeface="Times New Roman" panose="02020603050405020304" pitchFamily="18" charset="0"/>
                <a:sym typeface="+mn-ea"/>
              </a:rPr>
              <a:t>EOQ :    √2RS /PI</a:t>
            </a:r>
            <a:endParaRPr lang="en-US" sz="8000">
              <a:latin typeface="Times New Roman" panose="02020603050405020304" pitchFamily="18" charset="0"/>
              <a:cs typeface="Times New Roman" panose="02020603050405020304" pitchFamily="18" charset="0"/>
            </a:endParaRPr>
          </a:p>
          <a:p>
            <a:pPr marL="0" indent="0">
              <a:buNone/>
            </a:pPr>
            <a:r>
              <a:rPr lang="en-US" sz="8000">
                <a:latin typeface="Times New Roman" panose="02020603050405020304" pitchFamily="18" charset="0"/>
                <a:cs typeface="Times New Roman" panose="02020603050405020304" pitchFamily="18" charset="0"/>
              </a:rPr>
              <a:t>= √14.400.000 = 3.794,7 (dibulatkan menjadi 3.795 unit)</a:t>
            </a:r>
          </a:p>
          <a:p>
            <a:pPr marL="0" indent="0">
              <a:buNone/>
            </a:pPr>
            <a:endParaRPr lang="en-US" sz="8000">
              <a:latin typeface="Times New Roman" panose="02020603050405020304" pitchFamily="18" charset="0"/>
              <a:cs typeface="Times New Roman" panose="02020603050405020304" pitchFamily="18" charset="0"/>
            </a:endParaRPr>
          </a:p>
          <a:p>
            <a:pPr marL="0" indent="0">
              <a:buNone/>
            </a:pPr>
            <a:r>
              <a:rPr lang="en-US" sz="8000">
                <a:latin typeface="Times New Roman" panose="02020603050405020304" pitchFamily="18" charset="0"/>
                <a:cs typeface="Times New Roman" panose="02020603050405020304" pitchFamily="18" charset="0"/>
              </a:rPr>
              <a:t>b. Jumlah pemesanan dalam satu tahun</a:t>
            </a:r>
          </a:p>
          <a:p>
            <a:pPr marL="0" indent="0">
              <a:buNone/>
            </a:pPr>
            <a:r>
              <a:rPr lang="en-US" sz="8000">
                <a:latin typeface="Times New Roman" panose="02020603050405020304" pitchFamily="18" charset="0"/>
                <a:cs typeface="Times New Roman" panose="02020603050405020304" pitchFamily="18" charset="0"/>
              </a:rPr>
              <a:t>Jumlah order = R:EOQ</a:t>
            </a:r>
          </a:p>
          <a:p>
            <a:pPr marL="0" indent="0">
              <a:buNone/>
            </a:pPr>
            <a:r>
              <a:rPr lang="en-US" sz="8000">
                <a:latin typeface="Times New Roman" panose="02020603050405020304" pitchFamily="18" charset="0"/>
                <a:cs typeface="Times New Roman" panose="02020603050405020304" pitchFamily="18" charset="0"/>
              </a:rPr>
              <a:t>= 24.000:3.795 = 6,3 (dibulatkan menjadi 6 kali)</a:t>
            </a:r>
          </a:p>
          <a:p>
            <a:pPr marL="0" indent="0">
              <a:buNone/>
            </a:pPr>
            <a:endParaRPr lang="en-US" sz="8000">
              <a:latin typeface="Times New Roman" panose="02020603050405020304" pitchFamily="18" charset="0"/>
              <a:cs typeface="Times New Roman" panose="02020603050405020304" pitchFamily="18" charset="0"/>
            </a:endParaRPr>
          </a:p>
          <a:p>
            <a:pPr marL="0" indent="0">
              <a:buNone/>
            </a:pPr>
            <a:r>
              <a:rPr lang="en-US" sz="8000">
                <a:latin typeface="Times New Roman" panose="02020603050405020304" pitchFamily="18" charset="0"/>
                <a:cs typeface="Times New Roman" panose="02020603050405020304" pitchFamily="18" charset="0"/>
              </a:rPr>
              <a:t>c. Intensitas pemesanan (jarak antara pemesanan satu dengan lainnya)</a:t>
            </a:r>
          </a:p>
          <a:p>
            <a:pPr marL="0" indent="0">
              <a:buNone/>
            </a:pPr>
            <a:r>
              <a:rPr lang="en-US" sz="8000">
                <a:latin typeface="Times New Roman" panose="02020603050405020304" pitchFamily="18" charset="0"/>
                <a:cs typeface="Times New Roman" panose="02020603050405020304" pitchFamily="18" charset="0"/>
              </a:rPr>
              <a:t>Diasumsikan 1 tahun = 360 hari, maka pemesanan bahan baku harus dilakukan dalam:2 bulan sekali.</a:t>
            </a:r>
          </a:p>
          <a:p>
            <a:pPr marL="0" indent="0">
              <a:buNone/>
            </a:pPr>
            <a:endParaRPr lang="en-US" sz="8000">
              <a:latin typeface="Times New Roman" panose="02020603050405020304" pitchFamily="18" charset="0"/>
              <a:cs typeface="Times New Roman" panose="02020603050405020304" pitchFamily="18" charset="0"/>
            </a:endParaRPr>
          </a:p>
          <a:p>
            <a:pPr marL="0" indent="0">
              <a:buNone/>
            </a:pPr>
            <a:r>
              <a:rPr lang="en-US" sz="8000">
                <a:latin typeface="Times New Roman" panose="02020603050405020304" pitchFamily="18" charset="0"/>
                <a:cs typeface="Times New Roman" panose="02020603050405020304" pitchFamily="18" charset="0"/>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16563"/>
          </a:xfrm>
        </p:spPr>
        <p:txBody>
          <a:bodyPr/>
          <a:lstStyle/>
          <a:p>
            <a:pPr marL="0" indent="0" algn="ctr">
              <a:buNone/>
            </a:pPr>
            <a:r>
              <a:rPr lang="en-US" dirty="0" err="1"/>
              <a:t>Tugas</a:t>
            </a:r>
            <a:r>
              <a:rPr lang="en-US" dirty="0"/>
              <a:t> 3</a:t>
            </a:r>
          </a:p>
          <a:p>
            <a:r>
              <a:rPr lang="en-US" dirty="0" err="1"/>
              <a:t>Buat</a:t>
            </a:r>
            <a:r>
              <a:rPr lang="en-US" dirty="0"/>
              <a:t> </a:t>
            </a:r>
            <a:r>
              <a:rPr lang="en-US" dirty="0" err="1"/>
              <a:t>anggaran</a:t>
            </a:r>
            <a:r>
              <a:rPr lang="en-US" dirty="0"/>
              <a:t> </a:t>
            </a:r>
            <a:r>
              <a:rPr lang="en-US" dirty="0" err="1"/>
              <a:t>produksi</a:t>
            </a:r>
            <a:r>
              <a:rPr lang="en-US" dirty="0"/>
              <a:t> </a:t>
            </a:r>
            <a:r>
              <a:rPr lang="en-US" dirty="0" err="1"/>
              <a:t>satu</a:t>
            </a:r>
            <a:r>
              <a:rPr lang="en-US" dirty="0"/>
              <a:t> </a:t>
            </a:r>
            <a:r>
              <a:rPr lang="en-US" dirty="0" err="1"/>
              <a:t>tahun</a:t>
            </a:r>
            <a:r>
              <a:rPr lang="en-US" dirty="0"/>
              <a:t> </a:t>
            </a:r>
            <a:r>
              <a:rPr lang="en-US" dirty="0" err="1"/>
              <a:t>pada</a:t>
            </a:r>
            <a:r>
              <a:rPr lang="en-US" dirty="0"/>
              <a:t> 2026 </a:t>
            </a:r>
            <a:r>
              <a:rPr lang="en-US" dirty="0" err="1"/>
              <a:t>sesuai</a:t>
            </a:r>
            <a:r>
              <a:rPr lang="en-US" dirty="0"/>
              <a:t> </a:t>
            </a:r>
            <a:r>
              <a:rPr lang="en-US" dirty="0" err="1"/>
              <a:t>ramalan</a:t>
            </a:r>
            <a:r>
              <a:rPr lang="en-US" dirty="0"/>
              <a:t> </a:t>
            </a:r>
            <a:r>
              <a:rPr lang="en-US" dirty="0" err="1"/>
              <a:t>produksi</a:t>
            </a:r>
            <a:r>
              <a:rPr lang="en-US" dirty="0"/>
              <a:t> yang </a:t>
            </a:r>
            <a:r>
              <a:rPr lang="en-US" dirty="0" err="1"/>
              <a:t>anda</a:t>
            </a:r>
            <a:r>
              <a:rPr lang="en-US" dirty="0"/>
              <a:t> </a:t>
            </a:r>
            <a:r>
              <a:rPr lang="en-US" dirty="0" err="1"/>
              <a:t>buat</a:t>
            </a:r>
            <a:r>
              <a:rPr lang="en-US" dirty="0"/>
              <a:t> </a:t>
            </a:r>
            <a:r>
              <a:rPr lang="en-US" dirty="0" err="1"/>
              <a:t>sebelumnya</a:t>
            </a:r>
            <a:r>
              <a:rPr lang="en-US" dirty="0"/>
              <a:t> (</a:t>
            </a:r>
            <a:r>
              <a:rPr lang="en-US" dirty="0" err="1"/>
              <a:t>tugas</a:t>
            </a:r>
            <a:r>
              <a:rPr lang="en-US" dirty="0"/>
              <a:t> 2)</a:t>
            </a:r>
          </a:p>
          <a:p>
            <a:r>
              <a:rPr lang="en-US" dirty="0" err="1"/>
              <a:t>Dikumpulkan</a:t>
            </a:r>
            <a:r>
              <a:rPr lang="en-US" dirty="0"/>
              <a:t> di </a:t>
            </a:r>
            <a:r>
              <a:rPr lang="en-US" dirty="0" err="1"/>
              <a:t>wa</a:t>
            </a:r>
            <a:r>
              <a:rPr lang="en-US" dirty="0"/>
              <a:t> </a:t>
            </a:r>
            <a:r>
              <a:rPr lang="en-US" dirty="0" err="1"/>
              <a:t>grup</a:t>
            </a:r>
            <a:r>
              <a:rPr lang="en-US" dirty="0"/>
              <a:t> paling </a:t>
            </a:r>
            <a:r>
              <a:rPr lang="en-US" dirty="0" err="1"/>
              <a:t>lambat</a:t>
            </a:r>
            <a:r>
              <a:rPr lang="en-US" dirty="0"/>
              <a:t> </a:t>
            </a:r>
            <a:r>
              <a:rPr lang="en-US" dirty="0" err="1"/>
              <a:t>hari</a:t>
            </a:r>
            <a:r>
              <a:rPr lang="en-US" dirty="0"/>
              <a:t> </a:t>
            </a:r>
            <a:r>
              <a:rPr lang="en-US" dirty="0" err="1"/>
              <a:t>minggu</a:t>
            </a:r>
            <a:endParaRPr lang="en-ID" dirty="0"/>
          </a:p>
        </p:txBody>
      </p:sp>
    </p:spTree>
    <p:extLst>
      <p:ext uri="{BB962C8B-B14F-4D97-AF65-F5344CB8AC3E}">
        <p14:creationId xmlns:p14="http://schemas.microsoft.com/office/powerpoint/2010/main" val="354458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1305</Words>
  <Application>Microsoft Office PowerPoint</Application>
  <PresentationFormat>On-screen Show (4:3)</PresentationFormat>
  <Paragraphs>432</Paragraphs>
  <Slides>15</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0" baseType="lpstr">
      <vt:lpstr>Arial</vt:lpstr>
      <vt:lpstr>Calibri</vt:lpstr>
      <vt:lpstr>Times New Roman</vt:lpstr>
      <vt:lpstr>Office Theme</vt:lpstr>
      <vt:lpstr>Microsoft PowerPoint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Persed aw - Persed ak / periode = 3000 - 1500 / 12 = 1.500/12 = 125 ►krn data positip maka dikurangkan pada produksi ►1500 -125 = 1.375 (lanjutkan)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Lestari Ambarini</cp:lastModifiedBy>
  <cp:revision>219</cp:revision>
  <dcterms:created xsi:type="dcterms:W3CDTF">2018-09-11T09:08:00Z</dcterms:created>
  <dcterms:modified xsi:type="dcterms:W3CDTF">2025-10-13T07:53:31Z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37FCFE6C182C4514A114F3A02723AAAC</vt:lpwstr>
  </property>
  <property fmtid="{D5CDD505-2E9C-101B-9397-08002B2CF9AE}" pid="3" name="KSOProductBuildVer">
    <vt:lpwstr>1033-11.2.0.11440</vt:lpwstr>
  </property>
</Properties>
</file>